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335" r:id="rId3"/>
    <p:sldId id="329" r:id="rId4"/>
    <p:sldId id="342" r:id="rId5"/>
    <p:sldId id="343" r:id="rId6"/>
    <p:sldId id="314" r:id="rId7"/>
    <p:sldId id="270" r:id="rId8"/>
    <p:sldId id="269" r:id="rId9"/>
    <p:sldId id="334" r:id="rId10"/>
    <p:sldId id="258" r:id="rId11"/>
    <p:sldId id="259" r:id="rId12"/>
    <p:sldId id="260" r:id="rId13"/>
    <p:sldId id="261" r:id="rId14"/>
    <p:sldId id="276" r:id="rId15"/>
    <p:sldId id="338" r:id="rId16"/>
    <p:sldId id="262" r:id="rId17"/>
    <p:sldId id="307" r:id="rId18"/>
    <p:sldId id="327" r:id="rId19"/>
    <p:sldId id="317" r:id="rId20"/>
    <p:sldId id="264" r:id="rId21"/>
    <p:sldId id="339" r:id="rId22"/>
    <p:sldId id="340" r:id="rId23"/>
    <p:sldId id="341" r:id="rId24"/>
    <p:sldId id="333" r:id="rId25"/>
    <p:sldId id="331" r:id="rId26"/>
    <p:sldId id="332" r:id="rId27"/>
    <p:sldId id="325" r:id="rId28"/>
    <p:sldId id="305" r:id="rId29"/>
    <p:sldId id="266" r:id="rId30"/>
    <p:sldId id="26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62" autoAdjust="0"/>
  </p:normalViewPr>
  <p:slideViewPr>
    <p:cSldViewPr snapToGrid="0" snapToObjects="1">
      <p:cViewPr>
        <p:scale>
          <a:sx n="105" d="100"/>
          <a:sy n="105" d="100"/>
        </p:scale>
        <p:origin x="-336" y="-1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17-09-13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17-09-13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10</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16</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I mentioned before that</a:t>
            </a:r>
            <a:r>
              <a:rPr lang="en-US" baseline="0" dirty="0" smtClean="0"/>
              <a:t> we also grouped </a:t>
            </a:r>
            <a:r>
              <a:rPr lang="en-US" baseline="0" dirty="0" err="1" smtClean="0"/>
              <a:t>refseq</a:t>
            </a:r>
            <a:r>
              <a:rPr lang="en-US" baseline="0" dirty="0" smtClean="0"/>
              <a:t> clusters into functional groups by comparison to the SEED subsystem database</a:t>
            </a:r>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On the </a:t>
            </a:r>
            <a:r>
              <a:rPr lang="en-US" b="1" baseline="0" dirty="0" smtClean="0"/>
              <a:t>left</a:t>
            </a:r>
            <a:r>
              <a:rPr lang="en-US" baseline="0" dirty="0" smtClean="0"/>
              <a:t> is the </a:t>
            </a:r>
            <a:r>
              <a:rPr lang="en-US" baseline="0" dirty="0" err="1" smtClean="0"/>
              <a:t>biplot</a:t>
            </a:r>
            <a:r>
              <a:rPr lang="en-US" baseline="0" dirty="0" smtClean="0"/>
              <a:t> I just showed you </a:t>
            </a:r>
            <a:r>
              <a:rPr lang="en-US" b="1" baseline="0" dirty="0" smtClean="0"/>
              <a:t>at the </a:t>
            </a:r>
            <a:r>
              <a:rPr lang="en-US" b="1" baseline="0" dirty="0" err="1" smtClean="0"/>
              <a:t>refseq</a:t>
            </a:r>
            <a:r>
              <a:rPr lang="en-US" b="0" baseline="0" dirty="0" smtClean="0"/>
              <a:t>, or taxonomic level, and on the </a:t>
            </a:r>
            <a:r>
              <a:rPr lang="en-US" b="1" baseline="0" dirty="0" smtClean="0"/>
              <a:t>right</a:t>
            </a:r>
            <a:r>
              <a:rPr lang="en-US" b="0" baseline="0" dirty="0" smtClean="0"/>
              <a:t> is plotting the same data that has now been binned into subsystem4 groups</a:t>
            </a:r>
            <a:endParaRPr lang="en-US"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The</a:t>
            </a:r>
            <a:r>
              <a:rPr lang="en-US" baseline="0" dirty="0" smtClean="0"/>
              <a:t> samples fall into the </a:t>
            </a:r>
            <a:r>
              <a:rPr lang="en-US" dirty="0" smtClean="0"/>
              <a:t>same </a:t>
            </a:r>
            <a:r>
              <a:rPr lang="en-US" b="1" dirty="0" smtClean="0"/>
              <a:t>four</a:t>
            </a:r>
            <a:r>
              <a:rPr lang="en-US" dirty="0" smtClean="0"/>
              <a:t> inferred subgroups that</a:t>
            </a:r>
            <a:r>
              <a:rPr lang="en-US" baseline="0" dirty="0" smtClean="0"/>
              <a:t> were shown by hierarchical clustering on the previous plot, and these, again, correspond to different subtypes of the disease condition</a:t>
            </a:r>
            <a:endParaRPr lang="en-US" dirty="0" smtClean="0"/>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endParaRPr lang="en-US" dirty="0" smtClean="0"/>
          </a:p>
          <a:p>
            <a:pPr marL="228600" indent="-228600">
              <a:buFont typeface="+mj-lt"/>
              <a:buAutoNum type="arabicPeriod"/>
            </a:pPr>
            <a:r>
              <a:rPr lang="en-US" dirty="0" smtClean="0"/>
              <a:t>The major split on component</a:t>
            </a:r>
            <a:r>
              <a:rPr lang="en-US" baseline="0" dirty="0" smtClean="0"/>
              <a:t> one is still between the healthy and dysbiotic BV state, but in this case there is </a:t>
            </a:r>
            <a:r>
              <a:rPr lang="en-US" b="1" baseline="0" dirty="0" smtClean="0"/>
              <a:t>b</a:t>
            </a:r>
            <a:r>
              <a:rPr lang="en-US" b="1" dirty="0" smtClean="0"/>
              <a:t>etter</a:t>
            </a:r>
            <a:r>
              <a:rPr lang="en-US" dirty="0" smtClean="0"/>
              <a:t> </a:t>
            </a:r>
            <a:r>
              <a:rPr lang="en-US" b="1" dirty="0" smtClean="0"/>
              <a:t>separation </a:t>
            </a:r>
            <a:r>
              <a:rPr lang="en-US" dirty="0" smtClean="0"/>
              <a:t>- larger PC1 (41% vs 52%)</a:t>
            </a:r>
          </a:p>
          <a:p>
            <a:pPr marL="685800" lvl="1" indent="-228600">
              <a:buFont typeface="+mj-lt"/>
              <a:buAutoNum type="arabicPeriod"/>
            </a:pPr>
            <a:r>
              <a:rPr lang="en-US" b="0" dirty="0" smtClean="0"/>
              <a:t>This</a:t>
            </a:r>
            <a:r>
              <a:rPr lang="en-US" b="0" baseline="0" dirty="0" smtClean="0"/>
              <a:t> suggests two key conclusions</a:t>
            </a:r>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1. That there is a r</a:t>
            </a:r>
            <a:r>
              <a:rPr lang="en-US" dirty="0" smtClean="0"/>
              <a:t>edundancy in functions </a:t>
            </a:r>
            <a:r>
              <a:rPr lang="en-US" b="1" dirty="0" smtClean="0"/>
              <a:t>despite differences in</a:t>
            </a:r>
            <a:r>
              <a:rPr lang="en-US" b="1" baseline="0" dirty="0" smtClean="0"/>
              <a:t> taxonomic </a:t>
            </a:r>
            <a:r>
              <a:rPr lang="en-US" b="0" baseline="0" dirty="0" smtClean="0"/>
              <a:t>composition. In other words,</a:t>
            </a:r>
            <a:r>
              <a:rPr lang="en-US" dirty="0" smtClean="0"/>
              <a:t> different species can contribute to the same functions</a:t>
            </a:r>
            <a:endParaRPr lang="en-US" b="0" baseline="0" dirty="0" smtClean="0"/>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2. That </a:t>
            </a:r>
            <a:r>
              <a:rPr lang="en-US" sz="1200" b="0" baseline="0" dirty="0" smtClean="0">
                <a:ea typeface="ＭＳ Ｐゴシック" charset="-128"/>
              </a:rPr>
              <a:t>these conserved</a:t>
            </a:r>
            <a:r>
              <a:rPr lang="en-US" altLang="en-US" sz="1200" dirty="0" smtClean="0">
                <a:ea typeface="ＭＳ Ｐゴシック" charset="-128"/>
              </a:rPr>
              <a:t> biochemical functions are the major unit of interest contributing to the condition (rather than individual genes)</a:t>
            </a:r>
          </a:p>
          <a:p>
            <a:pPr marL="228600" marR="0" lvl="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This is starting</a:t>
            </a:r>
            <a:r>
              <a:rPr lang="en-US" baseline="0" dirty="0" smtClean="0"/>
              <a:t> to think of the system as a </a:t>
            </a:r>
            <a:r>
              <a:rPr lang="en-US" b="1" baseline="0" dirty="0" smtClean="0"/>
              <a:t>m</a:t>
            </a:r>
            <a:r>
              <a:rPr lang="en-US" b="1" dirty="0" smtClean="0"/>
              <a:t>eta-organism</a:t>
            </a:r>
            <a:r>
              <a:rPr lang="en-US" dirty="0" smtClean="0"/>
              <a:t> instead of individuals</a:t>
            </a:r>
            <a:r>
              <a:rPr lang="en-US" baseline="0" dirty="0" smtClean="0"/>
              <a:t> in a community</a:t>
            </a: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25</a:t>
            </a:fld>
            <a:endParaRPr lang="en-US" altLang="en-US"/>
          </a:p>
        </p:txBody>
      </p:sp>
    </p:spTree>
    <p:extLst>
      <p:ext uri="{BB962C8B-B14F-4D97-AF65-F5344CB8AC3E}">
        <p14:creationId xmlns:p14="http://schemas.microsoft.com/office/powerpoint/2010/main" val="471789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One outstanding question I had was once we’d identified two BV subgroups, was </a:t>
            </a:r>
            <a:r>
              <a:rPr lang="en-CA" baseline="0" dirty="0" smtClean="0"/>
              <a:t>to find out which</a:t>
            </a:r>
            <a:r>
              <a:rPr lang="en-US" baseline="0" dirty="0" smtClean="0"/>
              <a:t> specific functions were different between them</a:t>
            </a:r>
          </a:p>
          <a:p>
            <a:pPr marL="228600" indent="-228600">
              <a:buFont typeface="+mj-lt"/>
              <a:buAutoNum type="arabicPeriod"/>
            </a:pPr>
            <a:r>
              <a:rPr lang="en-US" baseline="0" dirty="0" smtClean="0"/>
              <a:t>For this I used </a:t>
            </a:r>
            <a:r>
              <a:rPr lang="en-US" b="1" baseline="0" dirty="0" err="1" smtClean="0"/>
              <a:t>ALDEx</a:t>
            </a:r>
            <a:r>
              <a:rPr lang="en-US" b="0" baseline="0" dirty="0" smtClean="0"/>
              <a:t> which uses principles of Compositional Data Analysis and effect sizes to infer differences between groups</a:t>
            </a:r>
          </a:p>
          <a:p>
            <a:pPr marL="228600" indent="-228600">
              <a:buFont typeface="+mj-lt"/>
              <a:buAutoNum type="arabicPeriod"/>
            </a:pPr>
            <a:r>
              <a:rPr lang="en-US" b="0" baseline="0" dirty="0" smtClean="0"/>
              <a:t>The </a:t>
            </a:r>
            <a:r>
              <a:rPr lang="en-US" b="1" baseline="0" dirty="0" smtClean="0"/>
              <a:t>effect size</a:t>
            </a:r>
            <a:r>
              <a:rPr lang="en-US" b="0" baseline="0" dirty="0" smtClean="0"/>
              <a:t> is a a ratio of the between-condition difference over the within condition variance</a:t>
            </a:r>
            <a:endParaRPr lang="en-US" baseline="0"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Each dot is an individual function plotted by a higher level group. On the x-axis is the </a:t>
            </a:r>
            <a:r>
              <a:rPr lang="en-US" b="1" baseline="0" dirty="0" smtClean="0"/>
              <a:t>Effect size</a:t>
            </a:r>
            <a:r>
              <a:rPr lang="en-US" b="0" baseline="0" dirty="0" smtClean="0"/>
              <a:t> as a way to </a:t>
            </a:r>
            <a:r>
              <a:rPr lang="en-US" b="1" baseline="0" dirty="0" smtClean="0"/>
              <a:t>visualize the magnitude of the change</a:t>
            </a:r>
          </a:p>
          <a:p>
            <a:pPr marL="1143000" lvl="2" indent="-228600">
              <a:buFont typeface="+mj-lt"/>
              <a:buAutoNum type="arabicPeriod"/>
            </a:pPr>
            <a:r>
              <a:rPr lang="en-US" baseline="0" dirty="0" smtClean="0"/>
              <a:t>Colored dots (red or blue for each condition) are significantly different</a:t>
            </a:r>
          </a:p>
          <a:p>
            <a:pPr marL="685800" lvl="1" indent="-228600">
              <a:buFont typeface="+mj-lt"/>
              <a:buAutoNum type="arabicPeriod"/>
            </a:pPr>
            <a:r>
              <a:rPr lang="en-US" b="0" baseline="0" dirty="0" smtClean="0"/>
              <a:t>Some differences are</a:t>
            </a:r>
            <a:r>
              <a:rPr lang="en-CA" b="0" baseline="0" dirty="0" smtClean="0"/>
              <a:t> </a:t>
            </a:r>
            <a:r>
              <a:rPr lang="en-CA" b="1" baseline="0" dirty="0" smtClean="0"/>
              <a:t>metabolic</a:t>
            </a:r>
            <a:r>
              <a:rPr lang="en-CA" b="0" baseline="0" dirty="0" smtClean="0"/>
              <a:t> (which we expectedly see in the </a:t>
            </a:r>
            <a:r>
              <a:rPr lang="en-CA" b="0" baseline="0" dirty="0" err="1" smtClean="0"/>
              <a:t>metabolome</a:t>
            </a:r>
            <a:r>
              <a:rPr lang="en-CA" b="0" baseline="0" dirty="0" smtClean="0"/>
              <a:t>) </a:t>
            </a:r>
            <a:r>
              <a:rPr lang="en-US" b="0" baseline="0" dirty="0" smtClean="0"/>
              <a:t>and some are </a:t>
            </a:r>
            <a:r>
              <a:rPr lang="en-CA" b="1" baseline="0" dirty="0" smtClean="0"/>
              <a:t>structural </a:t>
            </a:r>
            <a:r>
              <a:rPr lang="en-CA" b="0" baseline="0" dirty="0" smtClean="0"/>
              <a:t>(which we would not see in the metabolize analysis)</a:t>
            </a:r>
            <a:endParaRPr lang="en-US" b="1" baseline="0" dirty="0" smtClean="0"/>
          </a:p>
          <a:p>
            <a:pPr marL="228600" lvl="0" indent="-228600">
              <a:buFont typeface="+mj-lt"/>
              <a:buAutoNum type="arabicPeriod"/>
            </a:pP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26</a:t>
            </a:fld>
            <a:endParaRPr lang="en-US" altLang="en-US"/>
          </a:p>
        </p:txBody>
      </p:sp>
    </p:spTree>
    <p:extLst>
      <p:ext uri="{BB962C8B-B14F-4D97-AF65-F5344CB8AC3E}">
        <p14:creationId xmlns:p14="http://schemas.microsoft.com/office/powerpoint/2010/main" val="66363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D07C1582-049A-4147-8677-FD1D686F8424}" type="datetime1">
              <a:rPr lang="en-CA" smtClean="0"/>
              <a:t>17-09-13</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67A2AFF-0B75-7140-8A23-BD2E4A75C42D}" type="datetime1">
              <a:rPr lang="en-CA" smtClean="0"/>
              <a:t>17-09-13</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49452C5-BF5A-3942-A37D-778E0E8653A9}" type="datetime1">
              <a:rPr lang="en-CA" smtClean="0"/>
              <a:t>17-09-13</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55C47D4-4CDB-A94A-B79B-F87B67C99FAD}" type="datetime1">
              <a:rPr lang="en-CA" smtClean="0"/>
              <a:t>17-09-13</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67F2C53B-51B7-584D-9A06-2FE9031117B2}" type="datetime1">
              <a:rPr lang="en-CA" smtClean="0"/>
              <a:t>17-09-13</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8FE6CEC0-C301-E64D-83F1-70052C5DBD47}" type="datetime1">
              <a:rPr lang="en-CA" smtClean="0"/>
              <a:t>17-09-13</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B44EC5B4-1722-7647-BAF1-F58C1E0B292E}" type="datetime1">
              <a:rPr lang="en-CA" smtClean="0"/>
              <a:t>17-09-13</a:t>
            </a:fld>
            <a:endParaRPr lang="en-US"/>
          </a:p>
        </p:txBody>
      </p:sp>
      <p:sp>
        <p:nvSpPr>
          <p:cNvPr id="8" name="Footer Placeholder 7"/>
          <p:cNvSpPr>
            <a:spLocks noGrp="1"/>
          </p:cNvSpPr>
          <p:nvPr>
            <p:ph type="ftr" sz="quarter" idx="11"/>
          </p:nvPr>
        </p:nvSpPr>
        <p:spPr/>
        <p:txBody>
          <a:bodyPr/>
          <a:lstStyle/>
          <a:p>
            <a:r>
              <a:rPr lang="en-US" smtClean="0"/>
              <a:t>EBI-Hinxton 2017</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A417BFEE-B11D-5849-9D5E-B32A4F43B531}" type="datetime1">
              <a:rPr lang="en-CA" smtClean="0"/>
              <a:t>17-09-13</a:t>
            </a:fld>
            <a:endParaRPr lang="en-US"/>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D711B-1E82-A548-BBE3-88931D0C6987}" type="datetime1">
              <a:rPr lang="en-CA" smtClean="0"/>
              <a:t>17-09-13</a:t>
            </a:fld>
            <a:endParaRPr lang="en-US"/>
          </a:p>
        </p:txBody>
      </p:sp>
      <p:sp>
        <p:nvSpPr>
          <p:cNvPr id="3" name="Footer Placeholder 2"/>
          <p:cNvSpPr>
            <a:spLocks noGrp="1"/>
          </p:cNvSpPr>
          <p:nvPr>
            <p:ph type="ftr" sz="quarter" idx="11"/>
          </p:nvPr>
        </p:nvSpPr>
        <p:spPr/>
        <p:txBody>
          <a:bodyPr/>
          <a:lstStyle/>
          <a:p>
            <a:r>
              <a:rPr lang="en-US" smtClean="0"/>
              <a:t>EBI-Hinxton 2017</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A1C9E0C-D156-4E48-BED1-8945F5553A92}" type="datetime1">
              <a:rPr lang="en-CA" smtClean="0"/>
              <a:t>17-09-13</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7D69F89-1E05-9843-8D86-EB40B640749D}" type="datetime1">
              <a:rPr lang="en-CA" smtClean="0"/>
              <a:t>17-09-13</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B8798-642B-B042-92DE-1F4787577C81}" type="datetime1">
              <a:rPr lang="en-CA" smtClean="0"/>
              <a:t>17-09-13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EBI-Hinxton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fontScale="90000"/>
          </a:bodyPr>
          <a:lstStyle/>
          <a:p>
            <a:r>
              <a:rPr lang="en-US" dirty="0"/>
              <a:t>Analyzing meta-genomes and meta-</a:t>
            </a:r>
            <a:r>
              <a:rPr lang="en-US" dirty="0" err="1"/>
              <a:t>transcriptomes</a:t>
            </a:r>
            <a:r>
              <a:rPr lang="en-US" dirty="0"/>
              <a:t> using compositional data methods</a:t>
            </a:r>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a:t>
            </a:r>
            <a:r>
              <a:rPr lang="en-US" sz="2400" dirty="0" smtClean="0"/>
              <a:t>of Biochemistry</a:t>
            </a:r>
          </a:p>
          <a:p>
            <a:r>
              <a:rPr lang="en-US" sz="2400" dirty="0" smtClean="0"/>
              <a:t>University of </a:t>
            </a:r>
            <a:r>
              <a:rPr lang="en-US" sz="2400" dirty="0" smtClean="0"/>
              <a:t>Western Ontario</a:t>
            </a:r>
            <a:endParaRPr lang="en-US" sz="2400"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
          <p:cNvPicPr>
            <a:picLocks noChangeAspect="1"/>
          </p:cNvPicPr>
          <p:nvPr/>
        </p:nvPicPr>
        <p:blipFill rotWithShape="1">
          <a:blip r:embed="rId3">
            <a:extLst>
              <a:ext uri="{28A0092B-C50C-407E-A947-70E740481C1C}">
                <a14:useLocalDpi xmlns:a14="http://schemas.microsoft.com/office/drawing/2010/main" val="0"/>
              </a:ext>
            </a:extLst>
          </a:blip>
          <a:srcRect l="2646" r="9127"/>
          <a:stretch/>
        </p:blipFill>
        <p:spPr bwMode="auto">
          <a:xfrm>
            <a:off x="241904" y="1619250"/>
            <a:ext cx="8067525"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p:cNvSpPr>
            <a:spLocks noGrp="1"/>
          </p:cNvSpPr>
          <p:nvPr>
            <p:ph type="title"/>
          </p:nvPr>
        </p:nvSpPr>
        <p:spPr/>
        <p:txBody>
          <a:bodyPr/>
          <a:lstStyle/>
          <a:p>
            <a:pPr eaLnBrk="1" hangingPunct="1"/>
            <a:r>
              <a:rPr lang="en-US" smtClean="0">
                <a:latin typeface="Calibri" charset="0"/>
              </a:rPr>
              <a:t>We imagine</a:t>
            </a:r>
            <a:endParaRPr lang="en-US" dirty="0">
              <a:latin typeface="Calibri" charset="0"/>
            </a:endParaRPr>
          </a:p>
        </p:txBody>
      </p:sp>
      <p:sp>
        <p:nvSpPr>
          <p:cNvPr id="6" name="Rectangle 5"/>
          <p:cNvSpPr/>
          <p:nvPr/>
        </p:nvSpPr>
        <p:spPr>
          <a:xfrm>
            <a:off x="819150" y="4381500"/>
            <a:ext cx="1593850" cy="1552575"/>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8"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89"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0"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1"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r>
              <a:rPr lang="en-US" smtClean="0"/>
              <a:t>EBI-Hinxton 2017</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eaLnBrk="1" hangingPunct="1">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457200" y="4335928"/>
            <a:ext cx="8229600"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machines randomly sample the environment with a fixed capacity</a:t>
            </a:r>
          </a:p>
          <a:p>
            <a:pPr marL="1028700" lvl="1">
              <a:buFont typeface="Arial"/>
              <a:buChar char="•"/>
              <a:defRPr/>
            </a:pPr>
            <a:r>
              <a:rPr lang="en-US" dirty="0" smtClean="0"/>
              <a:t>Cannot just ‘add one more read’ forever</a:t>
            </a:r>
          </a:p>
          <a:p>
            <a:pPr marL="1028700" lvl="1">
              <a:buFont typeface="Arial"/>
              <a:buChar char="•"/>
              <a:defRPr/>
            </a:pPr>
            <a:r>
              <a:rPr lang="en-US" dirty="0"/>
              <a:t>They </a:t>
            </a:r>
            <a:r>
              <a:rPr lang="en-US" b="1" u="sng" dirty="0"/>
              <a:t>do not </a:t>
            </a:r>
            <a:r>
              <a:rPr lang="en-US" dirty="0"/>
              <a:t>deliver counts </a:t>
            </a:r>
          </a:p>
          <a:p>
            <a:pPr marL="1028700" lvl="1">
              <a:buFont typeface="Arial"/>
              <a:buChar char="•"/>
              <a:defRPr/>
            </a:pPr>
            <a:r>
              <a:rPr lang="en-US" dirty="0" smtClean="0"/>
              <a:t>Values are probabilities scaled by the total number of reads</a:t>
            </a:r>
            <a:endParaRPr lang="en-US" dirty="0"/>
          </a:p>
          <a:p>
            <a:pPr marL="1028700" lvl="1">
              <a:buFont typeface="Arial"/>
              <a:buChar char="•"/>
              <a:defRPr/>
            </a:pPr>
            <a:r>
              <a:rPr lang="en-US" dirty="0" smtClean="0"/>
              <a:t>Any total is equivalent to any other</a:t>
            </a:r>
          </a:p>
          <a:p>
            <a:pPr marL="285750">
              <a:buFont typeface="Arial"/>
              <a:buChar char="•"/>
              <a:defRPr/>
            </a:pPr>
            <a:endParaRPr lang="en-US" dirty="0" smtClean="0"/>
          </a:p>
        </p:txBody>
      </p:sp>
      <p:sp>
        <p:nvSpPr>
          <p:cNvPr id="2" name="TextBox 1"/>
          <p:cNvSpPr txBox="1"/>
          <p:nvPr/>
        </p:nvSpPr>
        <p:spPr>
          <a:xfrm>
            <a:off x="6207125" y="5916915"/>
            <a:ext cx="2480166" cy="646331"/>
          </a:xfrm>
          <a:prstGeom prst="rect">
            <a:avLst/>
          </a:prstGeom>
          <a:noFill/>
        </p:spPr>
        <p:txBody>
          <a:bodyPr wrap="none">
            <a:spAutoFit/>
          </a:bodyPr>
          <a:lstStyle/>
          <a:p>
            <a:pPr>
              <a:defRPr/>
            </a:pPr>
            <a:r>
              <a:rPr lang="en-US" sz="1200" dirty="0" smtClean="0">
                <a:solidFill>
                  <a:schemeClr val="tx1">
                    <a:lumMod val="50000"/>
                    <a:lumOff val="50000"/>
                  </a:schemeClr>
                </a:solidFill>
              </a:rPr>
              <a:t>Friedman 2012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Comp Bio</a:t>
            </a:r>
          </a:p>
          <a:p>
            <a:pPr>
              <a:defRPr/>
            </a:pPr>
            <a:r>
              <a:rPr lang="en-US" sz="1200" dirty="0" smtClean="0">
                <a:solidFill>
                  <a:schemeClr val="tx1">
                    <a:lumMod val="50000"/>
                    <a:lumOff val="50000"/>
                  </a:schemeClr>
                </a:solidFill>
              </a:rPr>
              <a:t>Gloor</a:t>
            </a:r>
            <a:r>
              <a:rPr lang="en-US" sz="1200" dirty="0">
                <a:solidFill>
                  <a:schemeClr val="tx1">
                    <a:lumMod val="50000"/>
                    <a:lumOff val="50000"/>
                  </a:schemeClr>
                </a:solidFill>
              </a:rPr>
              <a:t>,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4384645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fontScale="90000"/>
          </a:bodyPr>
          <a:lstStyle/>
          <a:p>
            <a:pPr eaLnBrk="1" hangingPunct="1"/>
            <a:r>
              <a:rPr lang="en-US" dirty="0" smtClean="0">
                <a:latin typeface="Calibri" charset="0"/>
              </a:rPr>
              <a:t>Proportions have strange properties</a:t>
            </a:r>
            <a:endParaRPr lang="en-US" dirty="0">
              <a:latin typeface="Calibri" charset="0"/>
            </a:endParaRPr>
          </a:p>
        </p:txBody>
      </p:sp>
      <p:sp>
        <p:nvSpPr>
          <p:cNvPr id="20483" name="TextBox 8"/>
          <p:cNvSpPr txBox="1">
            <a:spLocks noChangeArrowheads="1"/>
          </p:cNvSpPr>
          <p:nvPr/>
        </p:nvSpPr>
        <p:spPr bwMode="auto">
          <a:xfrm>
            <a:off x="5214470" y="3667125"/>
            <a:ext cx="361837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a:t>RNA-</a:t>
            </a:r>
            <a:r>
              <a:rPr lang="en-US" sz="1600" dirty="0" err="1"/>
              <a:t>seq</a:t>
            </a:r>
            <a:r>
              <a:rPr lang="en-US" sz="1600" dirty="0"/>
              <a:t>, </a:t>
            </a:r>
            <a:r>
              <a:rPr lang="en-US" sz="1600" dirty="0" err="1"/>
              <a:t>metagenomics</a:t>
            </a:r>
            <a:r>
              <a:rPr lang="en-US" sz="1600" dirty="0"/>
              <a:t>,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solidFill>
                  <a:schemeClr val="bg1">
                    <a:lumMod val="65000"/>
                  </a:schemeClr>
                </a:solidFill>
              </a:rPr>
              <a:t>negative 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The solution is to work in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83332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err="1" smtClean="0">
                <a:latin typeface="Calibri" charset="0"/>
              </a:rPr>
              <a:t>CoDa</a:t>
            </a:r>
            <a:r>
              <a:rPr lang="en-US" dirty="0" smtClean="0">
                <a:latin typeface="Calibri" charset="0"/>
              </a:rPr>
              <a:t> properties and the </a:t>
            </a:r>
            <a:r>
              <a:rPr lang="en-US" dirty="0">
                <a:latin typeface="Calibri" charset="0"/>
              </a:rPr>
              <a:t>*</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dirty="0" smtClean="0"/>
              <a:t>X </a:t>
            </a:r>
            <a:r>
              <a:rPr lang="en-US" sz="2000" dirty="0"/>
              <a:t>=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a:t>
            </a:r>
            <a:r>
              <a:rPr lang="en-US" sz="2000" dirty="0" smtClean="0"/>
              <a:t>X (or subset)</a:t>
            </a:r>
            <a:endParaRPr lang="is-IS" sz="2000" dirty="0"/>
          </a:p>
          <a:p>
            <a:pPr algn="ctr" fontAlgn="auto">
              <a:spcBef>
                <a:spcPts val="0"/>
              </a:spcBef>
              <a:spcAft>
                <a:spcPts val="0"/>
              </a:spcAft>
              <a:defRPr/>
            </a:pPr>
            <a:r>
              <a:rPr lang="en-US" sz="2000" b="1" dirty="0"/>
              <a:t>*</a:t>
            </a:r>
            <a:r>
              <a:rPr lang="en-US" sz="2000" b="1" dirty="0" err="1" smtClean="0"/>
              <a:t>lr</a:t>
            </a:r>
            <a:r>
              <a:rPr lang="en-US" sz="2000" b="1" dirty="0"/>
              <a:t>(x) = [ log(x</a:t>
            </a:r>
            <a:r>
              <a:rPr lang="en-US" sz="2000" b="1" baseline="-25000" dirty="0"/>
              <a:t>1</a:t>
            </a:r>
            <a:r>
              <a:rPr lang="en-US" sz="2000" b="1" dirty="0"/>
              <a:t>/</a:t>
            </a:r>
            <a:r>
              <a:rPr lang="en-US" sz="2000" b="1" dirty="0" err="1"/>
              <a:t>g</a:t>
            </a:r>
            <a:r>
              <a:rPr lang="en-US" sz="2000" b="1" baseline="-25000" dirty="0" err="1"/>
              <a:t>X</a:t>
            </a:r>
            <a:r>
              <a:rPr lang="en-US" sz="2000" b="1" dirty="0"/>
              <a:t>), log(x</a:t>
            </a:r>
            <a:r>
              <a:rPr lang="en-US" sz="2000" b="1" baseline="-25000" dirty="0"/>
              <a:t>2</a:t>
            </a:r>
            <a:r>
              <a:rPr lang="en-US" sz="2000" b="1" dirty="0"/>
              <a:t>/</a:t>
            </a:r>
            <a:r>
              <a:rPr lang="en-US" sz="2000" b="1" dirty="0" err="1"/>
              <a:t>g</a:t>
            </a:r>
            <a:r>
              <a:rPr lang="en-US" sz="2000" b="1" baseline="-25000" dirty="0" err="1"/>
              <a:t>X</a:t>
            </a:r>
            <a:r>
              <a:rPr lang="en-US" sz="2000" b="1" dirty="0"/>
              <a:t>), </a:t>
            </a:r>
            <a:r>
              <a:rPr lang="is-IS" sz="2000" b="1" dirty="0"/>
              <a:t>… log(x</a:t>
            </a:r>
            <a:r>
              <a:rPr lang="is-IS" sz="2000" b="1" baseline="-25000" dirty="0"/>
              <a:t>D</a:t>
            </a:r>
            <a:r>
              <a:rPr lang="is-IS" sz="2000" b="1" dirty="0"/>
              <a:t>/g</a:t>
            </a:r>
            <a:r>
              <a:rPr lang="is-IS" sz="2000" b="1" baseline="-25000" dirty="0"/>
              <a:t>X</a:t>
            </a:r>
            <a:r>
              <a:rPr lang="is-IS" sz="2000" b="1" dirty="0"/>
              <a:t>) </a:t>
            </a:r>
            <a:r>
              <a:rPr lang="is-IS" sz="2000" b="1" dirty="0" smtClean="0"/>
              <a:t>]</a:t>
            </a:r>
          </a:p>
          <a:p>
            <a:pPr algn="ctr" fontAlgn="auto">
              <a:spcBef>
                <a:spcPts val="0"/>
              </a:spcBef>
              <a:spcAft>
                <a:spcPts val="0"/>
              </a:spcAft>
              <a:defRPr/>
            </a:pPr>
            <a:endParaRPr lang="is-IS" sz="2000" b="1" dirty="0" smtClean="0"/>
          </a:p>
          <a:p>
            <a:pPr>
              <a:buFont typeface="Arial"/>
              <a:buChar char="•"/>
              <a:defRPr/>
            </a:pPr>
            <a:r>
              <a:rPr lang="is-IS" sz="2000" dirty="0"/>
              <a:t>*</a:t>
            </a:r>
            <a:r>
              <a:rPr lang="is-IS" sz="2000" dirty="0" smtClean="0"/>
              <a:t>lr transformed data are </a:t>
            </a:r>
            <a:r>
              <a:rPr lang="is-IS" sz="2000" dirty="0"/>
              <a:t>scale </a:t>
            </a:r>
            <a:r>
              <a:rPr lang="is-IS" sz="2000" dirty="0" smtClean="0"/>
              <a:t>invariant</a:t>
            </a:r>
          </a:p>
          <a:p>
            <a:pPr>
              <a:buFont typeface="Arial"/>
              <a:buChar char="•"/>
              <a:defRPr/>
            </a:pPr>
            <a:r>
              <a:rPr lang="is-IS" sz="2000" dirty="0" smtClean="0"/>
              <a:t>Formally, all pairs of ratios measured</a:t>
            </a:r>
            <a:endParaRPr lang="is-IS" sz="2000" dirty="0"/>
          </a:p>
          <a:p>
            <a:pPr>
              <a:buFont typeface="Arial"/>
              <a:buChar char="•"/>
              <a:defRPr/>
            </a:pPr>
            <a:r>
              <a:rPr lang="en-CA" sz="2000" dirty="0"/>
              <a:t>Ratios </a:t>
            </a:r>
            <a:r>
              <a:rPr lang="is-IS" sz="2000" dirty="0"/>
              <a:t>are linearly </a:t>
            </a:r>
            <a:r>
              <a:rPr lang="is-IS" sz="2000" dirty="0" smtClean="0"/>
              <a:t>related</a:t>
            </a:r>
          </a:p>
        </p:txBody>
      </p:sp>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a:t>
            </a:r>
            <a:r>
              <a:rPr lang="en-US" dirty="0" smtClean="0"/>
              <a:t>in </a:t>
            </a:r>
            <a:r>
              <a:rPr lang="en-US" dirty="0" err="1" smtClean="0"/>
              <a:t>CoDa</a:t>
            </a:r>
            <a:endParaRPr lang="en-US" dirty="0"/>
          </a:p>
        </p:txBody>
      </p:sp>
      <p:sp>
        <p:nvSpPr>
          <p:cNvPr id="3" name="Content Placeholder 2"/>
          <p:cNvSpPr>
            <a:spLocks noGrp="1"/>
          </p:cNvSpPr>
          <p:nvPr>
            <p:ph idx="1"/>
          </p:nvPr>
        </p:nvSpPr>
        <p:spPr/>
        <p:txBody>
          <a:bodyPr>
            <a:normAutofit fontScale="92500" lnSpcReduction="10000"/>
          </a:bodyPr>
          <a:lstStyle/>
          <a:p>
            <a:r>
              <a:rPr lang="en-US" dirty="0"/>
              <a:t>spurious correlation </a:t>
            </a:r>
            <a:endParaRPr lang="en-US" dirty="0" smtClean="0"/>
          </a:p>
          <a:p>
            <a:pPr lvl="1"/>
            <a:r>
              <a:rPr lang="en-US" dirty="0" smtClean="0"/>
              <a:t>Correlation </a:t>
            </a:r>
            <a:r>
              <a:rPr lang="en-US" dirty="0" smtClean="0"/>
              <a:t>observed </a:t>
            </a:r>
            <a:r>
              <a:rPr lang="en-US" dirty="0"/>
              <a:t>is not the same for the numerical and proportional </a:t>
            </a:r>
            <a:r>
              <a:rPr lang="en-US" dirty="0" smtClean="0"/>
              <a:t>data</a:t>
            </a:r>
          </a:p>
          <a:p>
            <a:pPr lvl="1"/>
            <a:r>
              <a:rPr lang="en-US" dirty="0" smtClean="0"/>
              <a:t>or </a:t>
            </a:r>
            <a:r>
              <a:rPr lang="en-US" dirty="0" smtClean="0"/>
              <a:t>for a subset of that data </a:t>
            </a:r>
            <a:endParaRPr lang="en-US" b="1" dirty="0" smtClean="0"/>
          </a:p>
          <a:p>
            <a:pPr lvl="1"/>
            <a:r>
              <a:rPr lang="en-US" dirty="0" smtClean="0"/>
              <a:t>Whenever any </a:t>
            </a:r>
            <a:r>
              <a:rPr lang="en-US" dirty="0" smtClean="0"/>
              <a:t>two </a:t>
            </a:r>
            <a:r>
              <a:rPr lang="en-US" dirty="0"/>
              <a:t>variables </a:t>
            </a:r>
            <a:r>
              <a:rPr lang="en-US" dirty="0" smtClean="0"/>
              <a:t>that </a:t>
            </a:r>
            <a:r>
              <a:rPr lang="en-US" dirty="0"/>
              <a:t>share a common </a:t>
            </a:r>
            <a:r>
              <a:rPr lang="en-US" dirty="0" smtClean="0"/>
              <a:t>denominator (or a constant sum).</a:t>
            </a:r>
          </a:p>
          <a:p>
            <a:r>
              <a:rPr lang="en-US" dirty="0" smtClean="0"/>
              <a:t>Correlation in these data must maintain a constant </a:t>
            </a:r>
            <a:r>
              <a:rPr lang="en-US" dirty="0" smtClean="0"/>
              <a:t>ratio</a:t>
            </a:r>
          </a:p>
          <a:p>
            <a:pPr lvl="1"/>
            <a:r>
              <a:rPr lang="en-US" dirty="0" smtClean="0"/>
              <a:t>Pearson </a:t>
            </a:r>
            <a:r>
              <a:rPr lang="en-US" dirty="0" smtClean="0"/>
              <a:t>correlation with an intercept of 0 (proportion), or linear line with a slope of 1 (log-ratio)</a:t>
            </a:r>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fontScale="85000" lnSpcReduction="20000"/>
          </a:bodyPr>
          <a:lstStyle/>
          <a:p>
            <a:r>
              <a:rPr lang="en-US" dirty="0" smtClean="0"/>
              <a:t>0 count can be real – or a non-detect</a:t>
            </a:r>
          </a:p>
          <a:p>
            <a:r>
              <a:rPr lang="en-US" dirty="0" smtClean="0"/>
              <a:t>Sequencing instruments </a:t>
            </a:r>
            <a:r>
              <a:rPr lang="en-US" dirty="0" smtClean="0"/>
              <a:t>deliver scaled probabilities</a:t>
            </a:r>
            <a:endParaRPr lang="en-US" dirty="0" smtClean="0"/>
          </a:p>
          <a:p>
            <a:pPr marL="457200" lvl="1" indent="0">
              <a:buNone/>
            </a:pPr>
            <a:r>
              <a:rPr lang="en-US" sz="2600" i="1" dirty="0"/>
              <a:t>X</a:t>
            </a:r>
            <a:r>
              <a:rPr lang="en-US" sz="2600" dirty="0" smtClean="0"/>
              <a:t>=[</a:t>
            </a:r>
            <a:r>
              <a:rPr lang="en-US" sz="2600" i="1" dirty="0" smtClean="0"/>
              <a:t>x</a:t>
            </a:r>
            <a:r>
              <a:rPr lang="en-US" sz="2600" i="1" baseline="-25000" dirty="0" smtClean="0"/>
              <a:t>1</a:t>
            </a:r>
            <a:r>
              <a:rPr lang="en-US" sz="2600" i="1" dirty="0" smtClean="0"/>
              <a:t>,x</a:t>
            </a:r>
            <a:r>
              <a:rPr lang="en-US" sz="2600" i="1" baseline="-25000" dirty="0" smtClean="0"/>
              <a:t>2</a:t>
            </a:r>
            <a:r>
              <a:rPr lang="en-US" sz="2600" i="1" dirty="0" smtClean="0"/>
              <a:t>,x</a:t>
            </a:r>
            <a:r>
              <a:rPr lang="en-US" sz="2600" i="1" baseline="-25000" dirty="0" smtClean="0"/>
              <a:t>i</a:t>
            </a:r>
            <a:r>
              <a:rPr lang="en-US" sz="2600" i="1" dirty="0" smtClean="0"/>
              <a:t> </a:t>
            </a:r>
            <a:r>
              <a:rPr lang="is-IS" sz="2600" i="1" dirty="0"/>
              <a:t>… </a:t>
            </a:r>
            <a:r>
              <a:rPr lang="is-IS" sz="2600" i="1" dirty="0" smtClean="0"/>
              <a:t>x</a:t>
            </a:r>
            <a:r>
              <a:rPr lang="is-IS" sz="2600" i="1" baseline="-25000" dirty="0" smtClean="0"/>
              <a:t>D</a:t>
            </a:r>
            <a:r>
              <a:rPr lang="is-IS" sz="2600" dirty="0" smtClean="0"/>
              <a:t>] = </a:t>
            </a:r>
            <a:r>
              <a:rPr lang="en-US" sz="2600" dirty="0" smtClean="0"/>
              <a:t>[</a:t>
            </a:r>
            <a:r>
              <a:rPr lang="en-US" sz="2600" i="1" dirty="0" smtClean="0"/>
              <a:t>p</a:t>
            </a:r>
            <a:r>
              <a:rPr lang="en-US" sz="2600" i="1" baseline="-25000" dirty="0" smtClean="0"/>
              <a:t>1</a:t>
            </a:r>
            <a:r>
              <a:rPr lang="en-US" sz="2600" i="1" dirty="0" smtClean="0"/>
              <a:t>,p</a:t>
            </a:r>
            <a:r>
              <a:rPr lang="en-US" sz="2600" i="1" baseline="-25000" dirty="0" smtClean="0"/>
              <a:t>2</a:t>
            </a:r>
            <a:r>
              <a:rPr lang="en-US" sz="2600" i="1" dirty="0" smtClean="0"/>
              <a:t>,p</a:t>
            </a:r>
            <a:r>
              <a:rPr lang="en-US" sz="2600" i="1" baseline="-25000" dirty="0" smtClean="0"/>
              <a:t>i</a:t>
            </a:r>
            <a:r>
              <a:rPr lang="en-US" sz="2600" i="1" dirty="0" smtClean="0"/>
              <a:t> </a:t>
            </a:r>
            <a:r>
              <a:rPr lang="is-IS" sz="2600" i="1" dirty="0"/>
              <a:t>… </a:t>
            </a:r>
            <a:r>
              <a:rPr lang="is-IS" sz="2600" i="1" dirty="0" smtClean="0"/>
              <a:t>p</a:t>
            </a:r>
            <a:r>
              <a:rPr lang="is-IS" sz="2600" i="1" baseline="-25000" dirty="0" smtClean="0"/>
              <a:t>D</a:t>
            </a:r>
            <a:r>
              <a:rPr lang="is-IS" sz="2600" dirty="0" smtClean="0"/>
              <a:t>]</a:t>
            </a:r>
            <a:r>
              <a:rPr lang="en-US" sz="2600" i="1" dirty="0" smtClean="0"/>
              <a:t>α</a:t>
            </a:r>
            <a:r>
              <a:rPr lang="en-US" sz="2600" dirty="0" smtClean="0"/>
              <a:t> ; </a:t>
            </a:r>
            <a:r>
              <a:rPr lang="en-US" sz="2600" i="1" dirty="0"/>
              <a:t>α</a:t>
            </a:r>
            <a:r>
              <a:rPr lang="en-US" sz="2600" dirty="0"/>
              <a:t>=</a:t>
            </a:r>
            <a:r>
              <a:rPr lang="en-US" sz="2600" b="1" dirty="0" smtClean="0"/>
              <a:t>Σ</a:t>
            </a:r>
            <a:r>
              <a:rPr lang="en-US" sz="2600" i="1" dirty="0" smtClean="0"/>
              <a:t>X; </a:t>
            </a:r>
            <a:r>
              <a:rPr lang="en-US" sz="2600" b="1" dirty="0" smtClean="0"/>
              <a:t>Σ</a:t>
            </a:r>
            <a:r>
              <a:rPr lang="en-US" sz="2600" i="1" dirty="0" smtClean="0"/>
              <a:t>P</a:t>
            </a:r>
            <a:r>
              <a:rPr lang="en-US" sz="2600" dirty="0" smtClean="0"/>
              <a:t>=1</a:t>
            </a:r>
            <a:endParaRPr lang="is-IS" sz="2600" dirty="0"/>
          </a:p>
          <a:p>
            <a:pPr marL="457200" lvl="1" indent="0">
              <a:buNone/>
            </a:pPr>
            <a:r>
              <a:rPr lang="en-US" sz="2600" i="1" dirty="0" smtClean="0"/>
              <a:t>x</a:t>
            </a:r>
            <a:r>
              <a:rPr lang="en-US" sz="2600" i="1" baseline="-25000" dirty="0" smtClean="0"/>
              <a:t>i</a:t>
            </a:r>
            <a:r>
              <a:rPr lang="en-US" sz="2600" dirty="0" smtClean="0"/>
              <a:t> = ( </a:t>
            </a:r>
            <a:r>
              <a:rPr lang="en-US" sz="2600" i="1" dirty="0" smtClean="0"/>
              <a:t>P</a:t>
            </a:r>
            <a:r>
              <a:rPr lang="en-US" sz="2600" i="1" baseline="-25000" dirty="0" smtClean="0"/>
              <a:t>i</a:t>
            </a:r>
            <a:r>
              <a:rPr lang="en-US" sz="2600" dirty="0" smtClean="0"/>
              <a:t> |</a:t>
            </a:r>
            <a:r>
              <a:rPr lang="en-US" sz="2600" i="1" dirty="0" smtClean="0"/>
              <a:t> 𝑓</a:t>
            </a:r>
            <a:r>
              <a:rPr lang="en-US" sz="2600" i="1" baseline="-25000" dirty="0" err="1" smtClean="0"/>
              <a:t>i</a:t>
            </a:r>
            <a:r>
              <a:rPr lang="en-US" sz="2600" i="1" baseline="-25000" dirty="0" smtClean="0"/>
              <a:t> </a:t>
            </a:r>
            <a:r>
              <a:rPr lang="en-US" sz="2600" dirty="0" smtClean="0"/>
              <a:t>)</a:t>
            </a:r>
            <a:r>
              <a:rPr lang="en-US" sz="2600" i="1" dirty="0" smtClean="0"/>
              <a:t>α</a:t>
            </a:r>
          </a:p>
          <a:p>
            <a:pPr marL="457200" lvl="1" indent="0">
              <a:buNone/>
            </a:pPr>
            <a:endParaRPr lang="en-US" sz="2600" i="1" dirty="0" smtClean="0"/>
          </a:p>
          <a:p>
            <a:r>
              <a:rPr lang="en-US" dirty="0" smtClean="0"/>
              <a:t>Our approach (ALDEx2)</a:t>
            </a:r>
          </a:p>
          <a:p>
            <a:pPr lvl="1"/>
            <a:r>
              <a:rPr lang="en-US" i="1" dirty="0"/>
              <a:t>p</a:t>
            </a:r>
            <a:r>
              <a:rPr lang="en-US" i="1" baseline="-25000" dirty="0" smtClean="0"/>
              <a:t>i </a:t>
            </a:r>
            <a:r>
              <a:rPr lang="en-US" dirty="0" smtClean="0"/>
              <a:t>= 0 </a:t>
            </a:r>
            <a:r>
              <a:rPr lang="en-US" dirty="0"/>
              <a:t>is very strong assumption; [</a:t>
            </a:r>
            <a:r>
              <a:rPr lang="en-US" i="1" dirty="0"/>
              <a:t>P</a:t>
            </a:r>
            <a:r>
              <a:rPr lang="en-US" i="1" baseline="-25000" dirty="0"/>
              <a:t>i </a:t>
            </a:r>
            <a:r>
              <a:rPr lang="en-US" dirty="0"/>
              <a:t>&gt;</a:t>
            </a:r>
            <a:r>
              <a:rPr lang="en-US" i="1" dirty="0"/>
              <a:t> </a:t>
            </a:r>
            <a:r>
              <a:rPr lang="en-US" dirty="0"/>
              <a:t>0,</a:t>
            </a:r>
            <a:r>
              <a:rPr lang="en-US" i="1" dirty="0"/>
              <a:t> P</a:t>
            </a:r>
            <a:r>
              <a:rPr lang="en-US" i="1" baseline="-25000" dirty="0"/>
              <a:t>i </a:t>
            </a:r>
            <a:r>
              <a:rPr lang="en-US" dirty="0"/>
              <a:t>→0</a:t>
            </a:r>
            <a:r>
              <a:rPr lang="en-US" dirty="0" smtClean="0"/>
              <a:t>]</a:t>
            </a:r>
          </a:p>
          <a:p>
            <a:pPr lvl="1"/>
            <a:r>
              <a:rPr lang="en-US" dirty="0" smtClean="0"/>
              <a:t>Generate a Bayesian posterior distribution of probabilities for each count in each sample; </a:t>
            </a:r>
            <a:r>
              <a:rPr lang="en-US" dirty="0"/>
              <a:t>*</a:t>
            </a:r>
            <a:r>
              <a:rPr lang="en-US" dirty="0" err="1" smtClean="0"/>
              <a:t>lr</a:t>
            </a:r>
            <a:r>
              <a:rPr lang="en-US" dirty="0" smtClean="0"/>
              <a:t> </a:t>
            </a:r>
            <a:r>
              <a:rPr lang="en-US" dirty="0" smtClean="0"/>
              <a:t>transform the distribution; perform analyses on each element in the distribution; report expected values</a:t>
            </a:r>
          </a:p>
          <a:p>
            <a:pPr lvl="1"/>
            <a:r>
              <a:rPr lang="en-US" dirty="0" smtClean="0"/>
              <a:t>Dramatically reduces false positives with little or no loss of sensitivity for essentially any </a:t>
            </a:r>
            <a:r>
              <a:rPr lang="en-US" dirty="0" err="1" smtClean="0"/>
              <a:t>seq’omics</a:t>
            </a:r>
            <a:r>
              <a:rPr lang="en-US" dirty="0" smtClean="0"/>
              <a:t> dataset</a:t>
            </a:r>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4"/>
          <p:cNvSpPr txBox="1"/>
          <p:nvPr/>
        </p:nvSpPr>
        <p:spPr>
          <a:xfrm>
            <a:off x="6191833" y="5968925"/>
            <a:ext cx="2159566" cy="738664"/>
          </a:xfrm>
          <a:prstGeom prst="rect">
            <a:avLst/>
          </a:prstGeom>
          <a:noFill/>
        </p:spPr>
        <p:txBody>
          <a:bodyPr wrap="none" rtlCol="0">
            <a:spAutoFit/>
          </a:bodyPr>
          <a:lstStyle/>
          <a:p>
            <a:r>
              <a:rPr lang="en-US" sz="1400" dirty="0" err="1" smtClean="0"/>
              <a:t>Fernandes</a:t>
            </a:r>
            <a:r>
              <a:rPr lang="en-US" sz="1400" dirty="0" smtClean="0"/>
              <a:t>, </a:t>
            </a:r>
            <a:r>
              <a:rPr lang="en-US" sz="1400" dirty="0" err="1" smtClean="0"/>
              <a:t>PLoS</a:t>
            </a:r>
            <a:r>
              <a:rPr lang="en-US" sz="1400" dirty="0" smtClean="0"/>
              <a:t> ONE 2013</a:t>
            </a:r>
          </a:p>
          <a:p>
            <a:r>
              <a:rPr lang="en-US" sz="1400" dirty="0" smtClean="0"/>
              <a:t>Gloor, </a:t>
            </a:r>
            <a:r>
              <a:rPr lang="en-US" sz="1400" dirty="0" err="1" smtClean="0"/>
              <a:t>Aus</a:t>
            </a:r>
            <a:r>
              <a:rPr lang="en-US" sz="1400" dirty="0" smtClean="0"/>
              <a:t> J. Stat. 2016</a:t>
            </a:r>
          </a:p>
          <a:p>
            <a:r>
              <a:rPr lang="en-US" sz="1400" dirty="0" err="1" smtClean="0"/>
              <a:t>Thorsen</a:t>
            </a:r>
            <a:r>
              <a:rPr lang="en-US" sz="1400" dirty="0" smtClean="0"/>
              <a:t>, </a:t>
            </a:r>
            <a:r>
              <a:rPr lang="en-US" sz="1400" dirty="0" err="1" smtClean="0"/>
              <a:t>Microbiome</a:t>
            </a:r>
            <a:r>
              <a:rPr lang="en-US" sz="1400" dirty="0" smtClean="0"/>
              <a:t> 2016</a:t>
            </a:r>
            <a:endParaRPr lang="en-US" sz="1400" dirty="0"/>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Examine </a:t>
            </a:r>
            <a:r>
              <a:rPr lang="en-US" b="1" u="sng" dirty="0" smtClean="0">
                <a:solidFill>
                  <a:schemeClr val="accent2">
                    <a:lumMod val="50000"/>
                  </a:schemeClr>
                </a:solidFill>
                <a:ea typeface="+mj-ea"/>
                <a:cs typeface="+mj-cs"/>
              </a:rPr>
              <a:t>variance of the </a:t>
            </a:r>
            <a:r>
              <a:rPr lang="en-US" b="1" u="sng" dirty="0" smtClean="0">
                <a:solidFill>
                  <a:schemeClr val="accent2">
                    <a:lumMod val="50000"/>
                  </a:schemeClr>
                </a:solidFill>
                <a:ea typeface="+mj-ea"/>
                <a:cs typeface="+mj-cs"/>
              </a:rPr>
              <a:t>ratios </a:t>
            </a:r>
            <a:r>
              <a:rPr lang="en-US" dirty="0" smtClean="0">
                <a:ea typeface="+mj-ea"/>
                <a:cs typeface="+mj-cs"/>
              </a:rPr>
              <a:t>between </a:t>
            </a:r>
            <a:r>
              <a:rPr lang="en-US" dirty="0" smtClean="0">
                <a:ea typeface="+mj-ea"/>
                <a:cs typeface="+mj-cs"/>
              </a:rPr>
              <a:t>features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EBI-Hinxton 2017</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Demonstration of the problem</a:t>
            </a:r>
          </a:p>
          <a:p>
            <a:pPr lvl="1"/>
            <a:r>
              <a:rPr lang="en-US" sz="2000" dirty="0" smtClean="0"/>
              <a:t>Problem applies, without restriction, to meta-genomics, meta-</a:t>
            </a:r>
            <a:r>
              <a:rPr lang="en-US" sz="2000" dirty="0" err="1" smtClean="0"/>
              <a:t>transcriptomics</a:t>
            </a:r>
            <a:r>
              <a:rPr lang="en-US" sz="2000" dirty="0" smtClean="0"/>
              <a:t>, </a:t>
            </a:r>
            <a:r>
              <a:rPr lang="en-US" sz="2000" dirty="0" err="1" smtClean="0"/>
              <a:t>transcriptomics</a:t>
            </a:r>
            <a:r>
              <a:rPr lang="en-US" sz="2000" dirty="0" smtClean="0"/>
              <a:t>, etc.</a:t>
            </a:r>
            <a:endParaRPr lang="en-US" sz="2000" dirty="0" smtClean="0"/>
          </a:p>
          <a:p>
            <a:pPr lvl="1"/>
            <a:r>
              <a:rPr lang="en-US" sz="2000" dirty="0" smtClean="0"/>
              <a:t>Tools in common use sensitive to abundance, not variance</a:t>
            </a:r>
          </a:p>
          <a:p>
            <a:r>
              <a:rPr lang="en-US" dirty="0" smtClean="0"/>
              <a:t>Probabilities and compositions</a:t>
            </a:r>
          </a:p>
          <a:p>
            <a:pPr lvl="1"/>
            <a:r>
              <a:rPr lang="en-US" sz="2000" dirty="0" smtClean="0"/>
              <a:t>Sequencing is not counting</a:t>
            </a:r>
          </a:p>
          <a:p>
            <a:pPr lvl="1"/>
            <a:r>
              <a:rPr lang="en-US" sz="2000" dirty="0" smtClean="0"/>
              <a:t>Sequencing is a fixed-sum random sampling process</a:t>
            </a:r>
          </a:p>
          <a:p>
            <a:r>
              <a:rPr lang="en-US" dirty="0" smtClean="0"/>
              <a:t>Meta-</a:t>
            </a:r>
            <a:r>
              <a:rPr lang="en-US" dirty="0" err="1" smtClean="0"/>
              <a:t>transcriptome</a:t>
            </a:r>
            <a:r>
              <a:rPr lang="en-US" dirty="0" smtClean="0"/>
              <a:t> analysis</a:t>
            </a:r>
          </a:p>
          <a:p>
            <a:pPr lvl="1"/>
            <a:r>
              <a:rPr lang="en-US" sz="2000" dirty="0" smtClean="0"/>
              <a:t>Waste</a:t>
            </a:r>
            <a:r>
              <a:rPr lang="en-US" sz="2000" dirty="0" smtClean="0"/>
              <a:t>-water treatment </a:t>
            </a:r>
            <a:r>
              <a:rPr lang="en-US" sz="2000" dirty="0" smtClean="0"/>
              <a:t>plant</a:t>
            </a:r>
          </a:p>
          <a:p>
            <a:pPr lvl="1"/>
            <a:r>
              <a:rPr lang="en-US" sz="2000" dirty="0"/>
              <a:t>Bacterial </a:t>
            </a:r>
            <a:r>
              <a:rPr lang="en-US" sz="2000" dirty="0" err="1"/>
              <a:t>vaginosis</a:t>
            </a:r>
            <a:endParaRPr lang="en-US" sz="2000" dirty="0"/>
          </a:p>
          <a:p>
            <a:pPr marL="457200" lvl="1" indent="0">
              <a:buNone/>
            </a:pPr>
            <a:endParaRPr lang="en-US" sz="2000"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369482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75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endParaRPr lang="en-US" dirty="0" smtClean="0"/>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r>
              <a:rPr lang="en-US" dirty="0" smtClean="0">
                <a:ea typeface="+mn-ea"/>
                <a:cs typeface="+mn-cs"/>
              </a:rPr>
              <a:t>)</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9" name="Content Placeholder 8"/>
          <p:cNvSpPr>
            <a:spLocks noGrp="1"/>
          </p:cNvSpPr>
          <p:nvPr>
            <p:ph idx="1"/>
          </p:nvPr>
        </p:nvSpPr>
        <p:spPr/>
        <p:txBody>
          <a:bodyPr>
            <a:normAutofit fontScale="92500" lnSpcReduction="10000"/>
          </a:bodyPr>
          <a:lstStyle/>
          <a:p>
            <a:r>
              <a:rPr lang="en-US" dirty="0" smtClean="0"/>
              <a:t>Information </a:t>
            </a:r>
            <a:r>
              <a:rPr lang="en-US" dirty="0" smtClean="0"/>
              <a:t>about what is being made ‘at that moment’</a:t>
            </a:r>
          </a:p>
          <a:p>
            <a:r>
              <a:rPr lang="en-US" dirty="0" smtClean="0"/>
              <a:t>Often </a:t>
            </a:r>
            <a:r>
              <a:rPr lang="en-US" dirty="0" smtClean="0"/>
              <a:t>unbalanced</a:t>
            </a:r>
          </a:p>
          <a:p>
            <a:pPr lvl="1"/>
            <a:r>
              <a:rPr lang="en-US" dirty="0"/>
              <a:t>Different conditions can have different taxonomic compositions</a:t>
            </a:r>
          </a:p>
          <a:p>
            <a:pPr lvl="1"/>
            <a:r>
              <a:rPr lang="en-US" dirty="0" smtClean="0"/>
              <a:t>Both </a:t>
            </a:r>
            <a:r>
              <a:rPr lang="en-US" dirty="0" smtClean="0"/>
              <a:t>absolute and relative abundance of the taxa and their transcripts can change</a:t>
            </a:r>
          </a:p>
          <a:p>
            <a:r>
              <a:rPr lang="en-US" dirty="0" smtClean="0"/>
              <a:t>Relative abundance not </a:t>
            </a:r>
            <a:r>
              <a:rPr lang="en-US" dirty="0" smtClean="0"/>
              <a:t>necessarily reflective of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0276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285750" indent="-285750"/>
            <a:r>
              <a:rPr lang="en-US" dirty="0"/>
              <a:t>Meta-</a:t>
            </a:r>
            <a:r>
              <a:rPr lang="en-US" dirty="0" err="1"/>
              <a:t>transcriptome</a:t>
            </a:r>
            <a:r>
              <a:rPr lang="en-US" dirty="0"/>
              <a:t> of samples from refinery wastewater treatment plant </a:t>
            </a:r>
          </a:p>
        </p:txBody>
      </p:sp>
      <p:pic>
        <p:nvPicPr>
          <p:cNvPr id="5" name="Content Placeholder 4" descr="alk_benz.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776"/>
          <a:stretch/>
        </p:blipFill>
        <p:spPr>
          <a:xfrm>
            <a:off x="844247" y="1600200"/>
            <a:ext cx="4559905"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5309809" y="2052952"/>
            <a:ext cx="3376991" cy="3170099"/>
          </a:xfrm>
          <a:prstGeom prst="rect">
            <a:avLst/>
          </a:prstGeom>
          <a:noFill/>
        </p:spPr>
        <p:txBody>
          <a:bodyPr wrap="square" rtlCol="0">
            <a:spAutoFit/>
          </a:bodyPr>
          <a:lstStyle/>
          <a:p>
            <a:pPr marL="285750" indent="-285750">
              <a:buFont typeface="Arial"/>
              <a:buChar char="•"/>
            </a:pPr>
            <a:r>
              <a:rPr lang="en-US" sz="2000" dirty="0" smtClean="0"/>
              <a:t>grown </a:t>
            </a:r>
            <a:r>
              <a:rPr lang="en-US" sz="2000" dirty="0" smtClean="0"/>
              <a:t>in two carbon sources</a:t>
            </a:r>
            <a:endParaRPr lang="en-US" sz="2000" dirty="0"/>
          </a:p>
          <a:p>
            <a:pPr marL="285750" indent="-285750">
              <a:buFont typeface="Arial"/>
              <a:buChar char="•"/>
            </a:pPr>
            <a:r>
              <a:rPr lang="en-US" sz="2000" dirty="0" smtClean="0"/>
              <a:t>Each point is a gene (&gt;250k)</a:t>
            </a:r>
          </a:p>
          <a:p>
            <a:pPr marL="285750" indent="-285750">
              <a:buFont typeface="Arial"/>
              <a:buChar char="•"/>
            </a:pPr>
            <a:r>
              <a:rPr lang="en-US" sz="2000" dirty="0" smtClean="0"/>
              <a:t>Y-axis is E(difference) between groups</a:t>
            </a:r>
            <a:endParaRPr lang="en-US" sz="2000" dirty="0"/>
          </a:p>
          <a:p>
            <a:pPr marL="285750" indent="-285750">
              <a:buFont typeface="Arial"/>
              <a:buChar char="•"/>
            </a:pPr>
            <a:r>
              <a:rPr lang="en-US" sz="2000" dirty="0" smtClean="0"/>
              <a:t>X-axis is E(dispersion) within group</a:t>
            </a:r>
          </a:p>
          <a:p>
            <a:pPr marL="285750" indent="-285750">
              <a:buFont typeface="Arial"/>
              <a:buChar char="•"/>
            </a:pPr>
            <a:r>
              <a:rPr lang="en-US" sz="2000" dirty="0" smtClean="0"/>
              <a:t>Alkanes in Medium B, benzoate in both </a:t>
            </a:r>
            <a:r>
              <a:rPr lang="en-US" sz="2000" dirty="0" smtClean="0"/>
              <a:t>media</a:t>
            </a:r>
          </a:p>
          <a:p>
            <a:endParaRPr lang="en-US" sz="2000" dirty="0" smtClean="0"/>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49669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uses </a:t>
            </a:r>
            <a:r>
              <a:rPr lang="en-US" dirty="0" smtClean="0"/>
              <a:t>media differently</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5309809" y="1956191"/>
            <a:ext cx="3376991" cy="4093428"/>
          </a:xfrm>
          <a:prstGeom prst="rect">
            <a:avLst/>
          </a:prstGeom>
          <a:noFill/>
        </p:spPr>
        <p:txBody>
          <a:bodyPr wrap="square" rtlCol="0">
            <a:spAutoFit/>
          </a:bodyPr>
          <a:lstStyle/>
          <a:p>
            <a:pPr marL="285750" indent="-285750">
              <a:buFont typeface="Arial"/>
              <a:buChar char="•"/>
            </a:pPr>
            <a:r>
              <a:rPr lang="en-US" sz="2000" dirty="0">
                <a:solidFill>
                  <a:schemeClr val="bg1">
                    <a:lumMod val="75000"/>
                  </a:schemeClr>
                </a:solidFill>
              </a:rPr>
              <a:t>Meta-</a:t>
            </a:r>
            <a:r>
              <a:rPr lang="en-US" sz="2000" dirty="0" err="1">
                <a:solidFill>
                  <a:schemeClr val="bg1">
                    <a:lumMod val="75000"/>
                  </a:schemeClr>
                </a:solidFill>
              </a:rPr>
              <a:t>transcriptome</a:t>
            </a:r>
            <a:r>
              <a:rPr lang="en-US" sz="2000" dirty="0">
                <a:solidFill>
                  <a:schemeClr val="bg1">
                    <a:lumMod val="75000"/>
                  </a:schemeClr>
                </a:solidFill>
              </a:rPr>
              <a:t> of samples from refinery wastewater treatment plant grown in two carbon sources</a:t>
            </a:r>
          </a:p>
          <a:p>
            <a:pPr marL="285750" indent="-285750">
              <a:buFont typeface="Arial"/>
              <a:buChar char="•"/>
            </a:pPr>
            <a:r>
              <a:rPr lang="en-US" sz="2000" dirty="0">
                <a:solidFill>
                  <a:schemeClr val="bg1">
                    <a:lumMod val="75000"/>
                  </a:schemeClr>
                </a:solidFill>
              </a:rPr>
              <a:t>Each point is a gene (&gt;250k)</a:t>
            </a:r>
          </a:p>
          <a:p>
            <a:pPr marL="285750" indent="-285750">
              <a:buFont typeface="Arial"/>
              <a:buChar char="•"/>
            </a:pPr>
            <a:r>
              <a:rPr lang="en-US" sz="2000" dirty="0">
                <a:solidFill>
                  <a:schemeClr val="bg1">
                    <a:lumMod val="75000"/>
                  </a:schemeClr>
                </a:solidFill>
              </a:rPr>
              <a:t>Y-axis is E(difference) between groups</a:t>
            </a:r>
          </a:p>
          <a:p>
            <a:pPr marL="285750" indent="-285750">
              <a:buFont typeface="Arial"/>
              <a:buChar char="•"/>
            </a:pPr>
            <a:r>
              <a:rPr lang="en-US" sz="2000" dirty="0">
                <a:solidFill>
                  <a:schemeClr val="bg1">
                    <a:lumMod val="75000"/>
                  </a:schemeClr>
                </a:solidFill>
              </a:rPr>
              <a:t>X-axis is E(dispersion) within group</a:t>
            </a:r>
          </a:p>
          <a:p>
            <a:pPr marL="285750" indent="-285750">
              <a:buFont typeface="Arial"/>
              <a:buChar char="•"/>
            </a:pPr>
            <a:r>
              <a:rPr lang="en-US" sz="2000" dirty="0">
                <a:solidFill>
                  <a:schemeClr val="bg1">
                    <a:lumMod val="75000"/>
                  </a:schemeClr>
                </a:solidFill>
              </a:rPr>
              <a:t>Alkanes in Medium B, benzoate in both </a:t>
            </a:r>
            <a:r>
              <a:rPr lang="en-US" sz="2000" dirty="0" smtClean="0">
                <a:solidFill>
                  <a:schemeClr val="bg1">
                    <a:lumMod val="75000"/>
                  </a:schemeClr>
                </a:solidFill>
              </a:rPr>
              <a:t>media</a:t>
            </a:r>
          </a:p>
          <a:p>
            <a:pPr marL="285750" indent="-285750">
              <a:buFont typeface="Arial"/>
              <a:buChar char="•"/>
            </a:pPr>
            <a:r>
              <a:rPr lang="en-US" sz="2000" i="1" dirty="0" err="1" smtClean="0"/>
              <a:t>Lysinbacillus</a:t>
            </a:r>
            <a:r>
              <a:rPr lang="en-US" sz="2000" dirty="0" smtClean="0"/>
              <a:t> prefers alkanes</a:t>
            </a:r>
            <a:endParaRPr lang="en-US" sz="2000" dirty="0"/>
          </a:p>
        </p:txBody>
      </p:sp>
      <p:pic>
        <p:nvPicPr>
          <p:cNvPr id="8" name="Content Placeholder 7" descr="NA_taxa.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 r="293"/>
          <a:stretch/>
        </p:blipFill>
        <p:spPr>
          <a:xfrm>
            <a:off x="846668" y="1600200"/>
            <a:ext cx="4511524" cy="4525963"/>
          </a:xfr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76194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a:t>
            </a:r>
            <a:r>
              <a:rPr lang="en-US" dirty="0" err="1"/>
              <a:t>transcriptome</a:t>
            </a:r>
            <a:r>
              <a:rPr lang="en-US" dirty="0"/>
              <a:t> of H vs. </a:t>
            </a:r>
            <a:r>
              <a:rPr lang="en-US" dirty="0" smtClean="0"/>
              <a:t>BV</a:t>
            </a:r>
            <a:endParaRPr lang="en-US" dirty="0"/>
          </a:p>
        </p:txBody>
      </p:sp>
      <p:pic>
        <p:nvPicPr>
          <p:cNvPr id="5" name="Content Placeholder 4"/>
          <p:cNvPicPr>
            <a:picLocks noGrp="1" noChangeAspect="1"/>
          </p:cNvPicPr>
          <p:nvPr>
            <p:ph idx="1"/>
          </p:nvPr>
        </p:nvPicPr>
        <p:blipFill>
          <a:blip r:embed="rId2"/>
          <a:srcRect l="-11047" r="-11047"/>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6664475" y="6060068"/>
            <a:ext cx="1717462" cy="461665"/>
          </a:xfrm>
          <a:prstGeom prst="rect">
            <a:avLst/>
          </a:prstGeom>
          <a:noFill/>
        </p:spPr>
        <p:txBody>
          <a:bodyPr wrap="none" rtlCol="0">
            <a:spAutoFit/>
          </a:bodyPr>
          <a:lstStyle/>
          <a:p>
            <a:r>
              <a:rPr lang="en-US" sz="1200" dirty="0" err="1" smtClean="0"/>
              <a:t>Macklain</a:t>
            </a:r>
            <a:r>
              <a:rPr lang="en-US" sz="1200" dirty="0" smtClean="0"/>
              <a:t>, McMillan- PC</a:t>
            </a:r>
          </a:p>
          <a:p>
            <a:r>
              <a:rPr lang="en-US" sz="1200" dirty="0" smtClean="0"/>
              <a:t>McMillan, Sci. Rep, 2015</a:t>
            </a:r>
            <a:endParaRPr lang="en-US" sz="1200" dirty="0"/>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5710667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6603"/>
          </a:xfrm>
        </p:spPr>
        <p:txBody>
          <a:bodyPr>
            <a:normAutofit fontScale="90000"/>
          </a:bodyPr>
          <a:lstStyle/>
          <a:p>
            <a:r>
              <a:rPr lang="en-US" sz="4000" dirty="0" smtClean="0"/>
              <a:t>Gene </a:t>
            </a:r>
            <a:r>
              <a:rPr lang="en-US" sz="4000" dirty="0" smtClean="0"/>
              <a:t>vs. function level analysis</a:t>
            </a:r>
            <a:endParaRPr lang="en-US" sz="4000" dirty="0"/>
          </a:p>
        </p:txBody>
      </p:sp>
      <p:pic>
        <p:nvPicPr>
          <p:cNvPr id="5" name="Content Placeholder 4"/>
          <p:cNvPicPr>
            <a:picLocks noGrp="1" noChangeAspect="1"/>
          </p:cNvPicPr>
          <p:nvPr>
            <p:ph sz="quarter" idx="1"/>
          </p:nvPr>
        </p:nvPicPr>
        <p:blipFill>
          <a:blip r:embed="rId3"/>
          <a:stretch>
            <a:fillRect/>
          </a:stretch>
        </p:blipFill>
        <p:spPr>
          <a:xfrm>
            <a:off x="4524815" y="901241"/>
            <a:ext cx="4119617" cy="4320000"/>
          </a:xfrm>
          <a:prstGeom prst="rect">
            <a:avLst/>
          </a:prstGeom>
        </p:spPr>
      </p:pic>
      <p:pic>
        <p:nvPicPr>
          <p:cNvPr id="4" name="Picture 3"/>
          <p:cNvPicPr>
            <a:picLocks noChangeAspect="1"/>
          </p:cNvPicPr>
          <p:nvPr/>
        </p:nvPicPr>
        <p:blipFill>
          <a:blip r:embed="rId4"/>
          <a:stretch>
            <a:fillRect/>
          </a:stretch>
        </p:blipFill>
        <p:spPr>
          <a:xfrm>
            <a:off x="146304" y="901241"/>
            <a:ext cx="4119618" cy="4320000"/>
          </a:xfrm>
          <a:prstGeom prst="rect">
            <a:avLst/>
          </a:prstGeom>
        </p:spPr>
      </p:pic>
      <p:sp>
        <p:nvSpPr>
          <p:cNvPr id="6" name="Content Placeholder 2"/>
          <p:cNvSpPr txBox="1">
            <a:spLocks/>
          </p:cNvSpPr>
          <p:nvPr/>
        </p:nvSpPr>
        <p:spPr bwMode="auto">
          <a:xfrm>
            <a:off x="314074" y="5370863"/>
            <a:ext cx="8589250" cy="118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sz="2200" dirty="0" smtClean="0"/>
              <a:t>Gene level shows species or strain level contribution</a:t>
            </a:r>
          </a:p>
          <a:p>
            <a:pPr defTabSz="914400"/>
            <a:r>
              <a:rPr lang="en-US" sz="2200" dirty="0" smtClean="0"/>
              <a:t>Function level is redundant -  e.g. housekeeping functions collapse</a:t>
            </a:r>
            <a:endParaRPr lang="en-US" sz="2200" dirty="0"/>
          </a:p>
        </p:txBody>
      </p:sp>
      <p:sp>
        <p:nvSpPr>
          <p:cNvPr id="3" name="Footer Placeholder 2"/>
          <p:cNvSpPr>
            <a:spLocks noGrp="1"/>
          </p:cNvSpPr>
          <p:nvPr>
            <p:ph type="ftr" sz="quarter" idx="11"/>
          </p:nvPr>
        </p:nvSpPr>
        <p:spPr/>
        <p:txBody>
          <a:bodyPr/>
          <a:lstStyle/>
          <a:p>
            <a:pPr>
              <a:defRPr/>
            </a:pPr>
            <a:r>
              <a:rPr lang="en-US" smtClean="0"/>
              <a:t>EBI-Hinxton 2017</a:t>
            </a:r>
            <a:endParaRPr lang="en-US" dirty="0"/>
          </a:p>
        </p:txBody>
      </p:sp>
      <p:sp>
        <p:nvSpPr>
          <p:cNvPr id="8" name="Oval 7"/>
          <p:cNvSpPr/>
          <p:nvPr/>
        </p:nvSpPr>
        <p:spPr>
          <a:xfrm>
            <a:off x="6337905" y="2298095"/>
            <a:ext cx="604762" cy="834572"/>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1959885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7665"/>
          </a:xfrm>
        </p:spPr>
        <p:txBody>
          <a:bodyPr>
            <a:noAutofit/>
          </a:bodyPr>
          <a:lstStyle/>
          <a:p>
            <a:r>
              <a:rPr lang="en-US" sz="4000" dirty="0" smtClean="0"/>
              <a:t>What separates BV subgroups?</a:t>
            </a:r>
            <a:endParaRPr lang="en-US" sz="4000"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77425" y="1941137"/>
            <a:ext cx="8027660" cy="4415213"/>
          </a:xfrm>
        </p:spPr>
      </p:pic>
      <p:sp>
        <p:nvSpPr>
          <p:cNvPr id="6" name="Content Placeholder 2"/>
          <p:cNvSpPr txBox="1">
            <a:spLocks/>
          </p:cNvSpPr>
          <p:nvPr/>
        </p:nvSpPr>
        <p:spPr bwMode="auto">
          <a:xfrm>
            <a:off x="177425" y="1192303"/>
            <a:ext cx="3064099" cy="5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dirty="0" smtClean="0">
                <a:solidFill>
                  <a:schemeClr val="accent1"/>
                </a:solidFill>
              </a:rPr>
              <a:t>ALDEx2 Effect size</a:t>
            </a:r>
            <a:r>
              <a:rPr lang="en-US" dirty="0" smtClean="0"/>
              <a:t>:</a:t>
            </a:r>
            <a:endParaRPr lang="en-US" sz="2000" dirty="0"/>
          </a:p>
        </p:txBody>
      </p:sp>
      <p:sp>
        <p:nvSpPr>
          <p:cNvPr id="3" name="Rectangle 2"/>
          <p:cNvSpPr/>
          <p:nvPr/>
        </p:nvSpPr>
        <p:spPr>
          <a:xfrm>
            <a:off x="1405723" y="5711630"/>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1405723" y="4064105"/>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954867" y="1152761"/>
            <a:ext cx="1297688" cy="646331"/>
          </a:xfrm>
          <a:prstGeom prst="rect">
            <a:avLst/>
          </a:prstGeom>
          <a:noFill/>
        </p:spPr>
        <p:txBody>
          <a:bodyPr wrap="none" rtlCol="0">
            <a:spAutoFit/>
          </a:bodyPr>
          <a:lstStyle/>
          <a:p>
            <a:pPr algn="ctr"/>
            <a:r>
              <a:rPr lang="en-US" u="sng" dirty="0" smtClean="0">
                <a:latin typeface="Perpetua" charset="0"/>
                <a:ea typeface="Perpetua" charset="0"/>
                <a:cs typeface="Perpetua" charset="0"/>
              </a:rPr>
              <a:t>E(difference)</a:t>
            </a:r>
          </a:p>
          <a:p>
            <a:pPr algn="ctr"/>
            <a:r>
              <a:rPr lang="en-US" dirty="0" smtClean="0">
                <a:latin typeface="Perpetua" charset="0"/>
                <a:ea typeface="Perpetua" charset="0"/>
                <a:cs typeface="Perpetua" charset="0"/>
              </a:rPr>
              <a:t>E(dispersion)</a:t>
            </a:r>
          </a:p>
        </p:txBody>
      </p:sp>
      <p:sp>
        <p:nvSpPr>
          <p:cNvPr id="5" name="Footer Placeholder 4"/>
          <p:cNvSpPr>
            <a:spLocks noGrp="1"/>
          </p:cNvSpPr>
          <p:nvPr>
            <p:ph type="ftr" sz="quarter" idx="11"/>
          </p:nvPr>
        </p:nvSpPr>
        <p:spPr/>
        <p:txBody>
          <a:bodyPr/>
          <a:lstStyle/>
          <a:p>
            <a:pPr>
              <a:defRPr/>
            </a:pPr>
            <a:r>
              <a:rPr lang="en-US" smtClean="0"/>
              <a:t>EBI-Hinxton 2017</a:t>
            </a:r>
            <a:endParaRPr lang="en-US" dirty="0"/>
          </a:p>
        </p:txBody>
      </p:sp>
      <p:sp>
        <p:nvSpPr>
          <p:cNvPr id="12"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499468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1188529"/>
              </p:ext>
            </p:extLst>
          </p:nvPr>
        </p:nvGraphicFramePr>
        <p:xfrm>
          <a:off x="457200" y="1600200"/>
          <a:ext cx="8081964" cy="3850640"/>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Usually</a:t>
                      </a:r>
                      <a:r>
                        <a:rPr lang="en-US" baseline="0" dirty="0" smtClean="0"/>
                        <a:t> rarest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a:t>
                      </a:r>
                      <a:r>
                        <a:rPr lang="en-US" dirty="0" smtClean="0"/>
                        <a:t>– many </a:t>
                      </a:r>
                      <a:r>
                        <a:rPr lang="en-US" dirty="0" smtClean="0"/>
                        <a:t>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fontScale="92500" lnSpcReduction="20000"/>
          </a:bodyPr>
          <a:lstStyle/>
          <a:p>
            <a:r>
              <a:rPr lang="en-US" dirty="0" smtClean="0"/>
              <a:t>We only have relative information</a:t>
            </a:r>
          </a:p>
          <a:p>
            <a:pPr lvl="1"/>
            <a:r>
              <a:rPr lang="en-US" dirty="0" smtClean="0"/>
              <a:t>Need to recast our questions. How are things changing relative to each other?</a:t>
            </a:r>
          </a:p>
          <a:p>
            <a:pPr lvl="1"/>
            <a:r>
              <a:rPr lang="en-US" dirty="0"/>
              <a:t>It takes </a:t>
            </a:r>
            <a:r>
              <a:rPr lang="en-US" dirty="0" smtClean="0"/>
              <a:t>a shift in thinking to </a:t>
            </a:r>
            <a:r>
              <a:rPr lang="en-US" dirty="0"/>
              <a:t>interpret the data </a:t>
            </a:r>
            <a:r>
              <a:rPr lang="en-US" dirty="0" smtClean="0"/>
              <a:t>correctly</a:t>
            </a:r>
          </a:p>
          <a:p>
            <a:r>
              <a:rPr lang="en-US" dirty="0"/>
              <a:t>Variances of the ratios is </a:t>
            </a:r>
            <a:r>
              <a:rPr lang="en-US" dirty="0" smtClean="0"/>
              <a:t>informative</a:t>
            </a:r>
          </a:p>
          <a:p>
            <a:pPr lvl="1"/>
            <a:r>
              <a:rPr lang="en-US" dirty="0" smtClean="0"/>
              <a:t>Same features are identified through multivariate ordination, </a:t>
            </a:r>
            <a:r>
              <a:rPr lang="en-US" dirty="0" err="1" smtClean="0"/>
              <a:t>univariate</a:t>
            </a:r>
            <a:r>
              <a:rPr lang="en-US" dirty="0" smtClean="0"/>
              <a:t> differential abundance, compositional association</a:t>
            </a:r>
          </a:p>
          <a:p>
            <a:r>
              <a:rPr lang="en-US" dirty="0" smtClean="0"/>
              <a:t>0 replacement is a theoretical, but not a practical impediment</a:t>
            </a:r>
          </a:p>
          <a:p>
            <a:endParaRPr lang="en-US" dirty="0"/>
          </a:p>
        </p:txBody>
      </p:sp>
      <p:sp>
        <p:nvSpPr>
          <p:cNvPr id="2" name="Title 1"/>
          <p:cNvSpPr>
            <a:spLocks noGrp="1"/>
          </p:cNvSpPr>
          <p:nvPr>
            <p:ph type="title"/>
          </p:nvPr>
        </p:nvSpPr>
        <p:spPr/>
        <p:txBody>
          <a:bodyPr/>
          <a:lstStyle/>
          <a:p>
            <a:r>
              <a:rPr lang="en-US" dirty="0" smtClean="0"/>
              <a:t>Conclusions</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664476" y="6126163"/>
            <a:ext cx="1626918" cy="276999"/>
          </a:xfrm>
          <a:prstGeom prst="rect">
            <a:avLst/>
          </a:prstGeom>
          <a:noFill/>
        </p:spPr>
        <p:txBody>
          <a:bodyPr wrap="none" rtlCol="0">
            <a:spAutoFit/>
          </a:bodyPr>
          <a:lstStyle/>
          <a:p>
            <a:r>
              <a:rPr lang="en-US" sz="1200" dirty="0" smtClean="0"/>
              <a:t>Gloor 2016, Aus. J. Stat</a:t>
            </a:r>
            <a:endParaRPr lang="en-US" sz="1200" dirty="0"/>
          </a:p>
        </p:txBody>
      </p:sp>
    </p:spTree>
    <p:extLst>
      <p:ext uri="{BB962C8B-B14F-4D97-AF65-F5344CB8AC3E}">
        <p14:creationId xmlns:p14="http://schemas.microsoft.com/office/powerpoint/2010/main" val="22846805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r>
              <a:rPr lang="en-US" sz="1800" dirty="0" err="1" smtClean="0"/>
              <a:t>Bctor</a:t>
            </a:r>
            <a:r>
              <a:rPr lang="en-US" sz="1800" dirty="0" smtClean="0"/>
              <a:t>)</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(CRAN)</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EBI-Hinxton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EBI-Hinxton 2017</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counts</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4862287" y="2382762"/>
            <a:ext cx="3824514" cy="2585323"/>
          </a:xfrm>
          <a:prstGeom prst="rect">
            <a:avLst/>
          </a:prstGeom>
          <a:noFill/>
        </p:spPr>
        <p:txBody>
          <a:bodyPr wrap="square" rtlCol="0">
            <a:spAutoFit/>
          </a:bodyPr>
          <a:lstStyle/>
          <a:p>
            <a:r>
              <a:rPr lang="en-US" b="1" dirty="0" smtClean="0"/>
              <a:t>Counts in the environment</a:t>
            </a:r>
          </a:p>
          <a:p>
            <a:pPr marL="285750" indent="-285750">
              <a:buFont typeface="Arial"/>
              <a:buChar char="•"/>
            </a:pPr>
            <a:r>
              <a:rPr lang="en-US" dirty="0" smtClean="0"/>
              <a:t>Vast majority of molecules maintain same absolute abundance</a:t>
            </a:r>
          </a:p>
          <a:p>
            <a:pPr marL="285750" indent="-285750">
              <a:buFont typeface="Arial"/>
              <a:buChar char="•"/>
            </a:pPr>
            <a:r>
              <a:rPr lang="en-US" dirty="0" smtClean="0"/>
              <a:t>~75 increase in abundance</a:t>
            </a:r>
          </a:p>
          <a:p>
            <a:endParaRPr lang="en-US" dirty="0"/>
          </a:p>
          <a:p>
            <a:r>
              <a:rPr lang="en-US" b="1" dirty="0" smtClean="0"/>
              <a:t>‘Counts’ after sequencing</a:t>
            </a:r>
          </a:p>
          <a:p>
            <a:pPr marL="285750" indent="-285750">
              <a:buFont typeface="Arial"/>
              <a:buChar char="•"/>
            </a:pPr>
            <a:r>
              <a:rPr lang="en-US" dirty="0" smtClean="0"/>
              <a:t>Vast majority appear to have decreased</a:t>
            </a:r>
          </a:p>
          <a:p>
            <a:pPr marL="285750" indent="-285750">
              <a:buFont typeface="Arial"/>
              <a:buChar char="•"/>
            </a:pPr>
            <a:r>
              <a:rPr lang="en-US" dirty="0" smtClean="0"/>
              <a:t>Small number increased</a:t>
            </a:r>
            <a:endParaRPr lang="en-US" dirty="0"/>
          </a:p>
        </p:txBody>
      </p:sp>
      <p:pic>
        <p:nvPicPr>
          <p:cNvPr id="8" name="Content Placeholder 4" descr="DESeq.selex.pdf"/>
          <p:cNvPicPr>
            <a:picLocks noChangeAspect="1"/>
          </p:cNvPicPr>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a:prstGeom prst="rect">
            <a:avLst/>
          </a:prstGeom>
        </p:spPr>
      </p:pic>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768508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log-ratio probabilities</a:t>
            </a:r>
            <a:endParaRPr lang="en-US" dirty="0"/>
          </a:p>
        </p:txBody>
      </p:sp>
      <p:pic>
        <p:nvPicPr>
          <p:cNvPr id="5" name="Content Placeholder 4" descr="DESeq.sele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pic>
        <p:nvPicPr>
          <p:cNvPr id="3" name="Picture 2" descr="aldex.sele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572000" cy="4572000"/>
          </a:xfrm>
          <a:prstGeom prst="rect">
            <a:avLst/>
          </a:prstGeom>
        </p:spPr>
      </p:pic>
      <p:sp>
        <p:nvSpPr>
          <p:cNvPr id="7" name="TextBox 6"/>
          <p:cNvSpPr txBox="1"/>
          <p:nvPr/>
        </p:nvSpPr>
        <p:spPr>
          <a:xfrm>
            <a:off x="1911048" y="1895715"/>
            <a:ext cx="948171" cy="369332"/>
          </a:xfrm>
          <a:prstGeom prst="rect">
            <a:avLst/>
          </a:prstGeom>
          <a:noFill/>
        </p:spPr>
        <p:txBody>
          <a:bodyPr wrap="none" rtlCol="0">
            <a:spAutoFit/>
          </a:bodyPr>
          <a:lstStyle/>
          <a:p>
            <a:r>
              <a:rPr lang="en-US" dirty="0" smtClean="0"/>
              <a:t>‘Counts’</a:t>
            </a:r>
            <a:endParaRPr lang="en-US" dirty="0"/>
          </a:p>
        </p:txBody>
      </p:sp>
      <p:sp>
        <p:nvSpPr>
          <p:cNvPr id="8" name="TextBox 7"/>
          <p:cNvSpPr txBox="1"/>
          <p:nvPr/>
        </p:nvSpPr>
        <p:spPr>
          <a:xfrm>
            <a:off x="5689929" y="1895715"/>
            <a:ext cx="2492990" cy="369332"/>
          </a:xfrm>
          <a:prstGeom prst="rect">
            <a:avLst/>
          </a:prstGeom>
          <a:noFill/>
        </p:spPr>
        <p:txBody>
          <a:bodyPr wrap="none" rtlCol="0">
            <a:spAutoFit/>
          </a:bodyPr>
          <a:lstStyle/>
          <a:p>
            <a:r>
              <a:rPr lang="en-US" dirty="0" smtClean="0"/>
              <a:t>Log-ratio of probabilities</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8468286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 Wong </a:t>
            </a:r>
            <a:r>
              <a:rPr lang="en-US" sz="1200" dirty="0" err="1" smtClean="0">
                <a:solidFill>
                  <a:schemeClr val="bg1">
                    <a:lumMod val="75000"/>
                  </a:schemeClr>
                </a:solidFill>
              </a:rPr>
              <a:t>PLoS</a:t>
            </a:r>
            <a:r>
              <a:rPr lang="en-US" sz="1200" dirty="0" smtClean="0">
                <a:solidFill>
                  <a:schemeClr val="bg1">
                    <a:lumMod val="75000"/>
                  </a:schemeClr>
                </a:solidFill>
              </a:rPr>
              <a:t> ONE 2016)</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000" dirty="0" smtClean="0"/>
          </a:p>
          <a:p>
            <a:pPr lvl="1"/>
            <a:r>
              <a:rPr lang="en-US" sz="2000" dirty="0"/>
              <a:t>FP rates driven by </a:t>
            </a:r>
            <a:r>
              <a:rPr lang="en-US" sz="2000" dirty="0" err="1"/>
              <a:t>sparsity</a:t>
            </a:r>
            <a:r>
              <a:rPr lang="en-US" sz="2000" dirty="0"/>
              <a:t> </a:t>
            </a:r>
            <a:r>
              <a:rPr lang="en-US" sz="1200" dirty="0">
                <a:solidFill>
                  <a:schemeClr val="bg1">
                    <a:lumMod val="75000"/>
                  </a:schemeClr>
                </a:solidFill>
              </a:rPr>
              <a:t>(</a:t>
            </a:r>
            <a:r>
              <a:rPr lang="en-US" sz="1200" dirty="0" err="1">
                <a:solidFill>
                  <a:schemeClr val="bg1">
                    <a:lumMod val="75000"/>
                  </a:schemeClr>
                </a:solidFill>
              </a:rPr>
              <a:t>Thorsen</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2016)</a:t>
            </a:r>
          </a:p>
          <a:p>
            <a:pPr lvl="1"/>
            <a:r>
              <a:rPr lang="en-US" sz="2000" dirty="0" smtClean="0"/>
              <a:t>FP </a:t>
            </a:r>
            <a:r>
              <a:rPr lang="en-US" sz="2000" dirty="0" smtClean="0"/>
              <a:t>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Hawindel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r>
              <a:rPr lang="en-US" sz="1200" dirty="0" smtClean="0">
                <a:solidFill>
                  <a:schemeClr val="bg1">
                    <a:lumMod val="75000"/>
                  </a:schemeClr>
                </a:solidFill>
              </a:rPr>
              <a:t>)</a:t>
            </a:r>
            <a:endParaRPr lang="en-US" sz="1200" dirty="0" smtClean="0">
              <a:solidFill>
                <a:schemeClr val="bg1">
                  <a:lumMod val="75000"/>
                </a:schemeClr>
              </a:solidFill>
            </a:endParaRPr>
          </a:p>
        </p:txBody>
      </p:sp>
      <p:sp>
        <p:nvSpPr>
          <p:cNvPr id="4" name="Footer Placeholder 3"/>
          <p:cNvSpPr>
            <a:spLocks noGrp="1"/>
          </p:cNvSpPr>
          <p:nvPr>
            <p:ph type="ftr" sz="quarter" idx="11"/>
          </p:nvPr>
        </p:nvSpPr>
        <p:spPr/>
        <p:txBody>
          <a:bodyPr/>
          <a:lstStyle/>
          <a:p>
            <a:r>
              <a:rPr lang="it-IT"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smtClean="0"/>
              <a:t>Sequencing data are high-dimensional</a:t>
            </a:r>
          </a:p>
          <a:p>
            <a:pPr lvl="1"/>
            <a:r>
              <a:rPr lang="en-US" dirty="0" smtClean="0"/>
              <a:t>Therefore statistical analyses can be wildly </a:t>
            </a:r>
            <a:r>
              <a:rPr lang="en-US" dirty="0" smtClean="0"/>
              <a:t>optimistic</a:t>
            </a:r>
          </a:p>
          <a:p>
            <a:pPr marL="857250" lvl="2" indent="0">
              <a:buNone/>
            </a:pPr>
            <a:r>
              <a:rPr lang="en-US" sz="1200" dirty="0" smtClean="0"/>
              <a:t>(</a:t>
            </a:r>
            <a:r>
              <a:rPr lang="en-US" sz="1200" dirty="0" err="1" smtClean="0"/>
              <a:t>Thorsen</a:t>
            </a:r>
            <a:r>
              <a:rPr lang="en-US" sz="1200" dirty="0" smtClean="0"/>
              <a:t> MB 2016, </a:t>
            </a:r>
            <a:r>
              <a:rPr lang="en-US" sz="1200" dirty="0" err="1" smtClean="0"/>
              <a:t>Hawindel</a:t>
            </a:r>
            <a:r>
              <a:rPr lang="en-US" sz="1200" dirty="0" smtClean="0"/>
              <a:t> BB 2017)</a:t>
            </a:r>
          </a:p>
          <a:p>
            <a:r>
              <a:rPr lang="en-US" dirty="0" smtClean="0"/>
              <a:t>Sequencing data are sparse</a:t>
            </a:r>
          </a:p>
          <a:p>
            <a:pPr lvl="1"/>
            <a:r>
              <a:rPr lang="en-US" dirty="0" smtClean="0"/>
              <a:t>Therefore we need to estimate many of our </a:t>
            </a:r>
            <a:r>
              <a:rPr lang="en-US" dirty="0" smtClean="0"/>
              <a:t>values</a:t>
            </a:r>
          </a:p>
          <a:p>
            <a:pPr marL="857250" lvl="2" indent="0">
              <a:buNone/>
            </a:pPr>
            <a:r>
              <a:rPr lang="en-US" sz="1200" dirty="0" smtClean="0"/>
              <a:t>(</a:t>
            </a:r>
            <a:r>
              <a:rPr lang="en-US" sz="1200" dirty="0" err="1" smtClean="0"/>
              <a:t>Tsilimigras</a:t>
            </a:r>
            <a:r>
              <a:rPr lang="en-US" sz="1200" dirty="0" smtClean="0"/>
              <a:t> MB 2016, White </a:t>
            </a:r>
            <a:r>
              <a:rPr lang="en-US" sz="1200" dirty="0" err="1" smtClean="0"/>
              <a:t>PLoS</a:t>
            </a:r>
            <a:r>
              <a:rPr lang="en-US" sz="1200" dirty="0" smtClean="0"/>
              <a:t> CB 2009)</a:t>
            </a:r>
          </a:p>
          <a:p>
            <a:r>
              <a:rPr lang="en-US" dirty="0"/>
              <a:t>Sequencing data are </a:t>
            </a:r>
            <a:r>
              <a:rPr lang="en-US" dirty="0" smtClean="0"/>
              <a:t>probabilities/compositions</a:t>
            </a:r>
          </a:p>
          <a:p>
            <a:pPr lvl="1"/>
            <a:r>
              <a:rPr lang="en-US" dirty="0" smtClean="0"/>
              <a:t>Applies to any ?-</a:t>
            </a:r>
            <a:r>
              <a:rPr lang="en-US" dirty="0" err="1" smtClean="0"/>
              <a:t>Seq</a:t>
            </a:r>
            <a:r>
              <a:rPr lang="en-US" dirty="0" smtClean="0"/>
              <a:t> </a:t>
            </a:r>
            <a:r>
              <a:rPr lang="en-US" dirty="0" smtClean="0"/>
              <a:t>experiment</a:t>
            </a:r>
          </a:p>
          <a:p>
            <a:pPr marL="857250" lvl="2" indent="0">
              <a:buNone/>
            </a:pPr>
            <a:r>
              <a:rPr lang="en-US" sz="1200" dirty="0"/>
              <a:t>(</a:t>
            </a:r>
            <a:r>
              <a:rPr lang="en-US" sz="1200" dirty="0" smtClean="0"/>
              <a:t>Friedman </a:t>
            </a:r>
            <a:r>
              <a:rPr lang="en-US" sz="1200" dirty="0" err="1"/>
              <a:t>PLoS</a:t>
            </a:r>
            <a:r>
              <a:rPr lang="en-US" sz="1200" dirty="0"/>
              <a:t> CB 2011, </a:t>
            </a:r>
            <a:r>
              <a:rPr lang="en-US" sz="1200" dirty="0" smtClean="0"/>
              <a:t>Lovell </a:t>
            </a:r>
            <a:r>
              <a:rPr lang="en-US" sz="1200" dirty="0" err="1" smtClean="0"/>
              <a:t>PLoS</a:t>
            </a:r>
            <a:r>
              <a:rPr lang="en-US" sz="1200" dirty="0" smtClean="0"/>
              <a:t> </a:t>
            </a:r>
            <a:r>
              <a:rPr lang="en-US" sz="1200" dirty="0" smtClean="0"/>
              <a:t>CB </a:t>
            </a:r>
            <a:r>
              <a:rPr lang="en-US" sz="1200" dirty="0" smtClean="0"/>
              <a:t>2015, Gloor AE 2016)</a:t>
            </a:r>
            <a:endParaRPr lang="en-US" sz="1200" dirty="0"/>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Donalds</a:t>
            </a:r>
            <a:r>
              <a:rPr lang="en-US" dirty="0" smtClean="0"/>
              <a:t>’ give the best quotes</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EBI-Hinxton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69295" y="1600200"/>
            <a:ext cx="8229600" cy="4525963"/>
          </a:xfrm>
        </p:spPr>
        <p:txBody>
          <a:bodyPr>
            <a:normAutofit fontScale="925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 </a:t>
            </a:r>
            <a:r>
              <a:rPr lang="en-US" sz="1100" dirty="0" smtClean="0">
                <a:solidFill>
                  <a:schemeClr val="bg1">
                    <a:lumMod val="75000"/>
                  </a:schemeClr>
                </a:solidFill>
              </a:rPr>
              <a:t>(</a:t>
            </a:r>
            <a:r>
              <a:rPr lang="en-US" sz="1100" dirty="0" err="1" smtClean="0">
                <a:solidFill>
                  <a:schemeClr val="bg1">
                    <a:lumMod val="75000"/>
                  </a:schemeClr>
                </a:solidFill>
              </a:rPr>
              <a:t>Thorsen</a:t>
            </a:r>
            <a:r>
              <a:rPr lang="en-US" sz="1100" dirty="0" smtClean="0">
                <a:solidFill>
                  <a:schemeClr val="bg1">
                    <a:lumMod val="75000"/>
                  </a:schemeClr>
                </a:solidFill>
              </a:rPr>
              <a:t> MB 2016, </a:t>
            </a:r>
            <a:r>
              <a:rPr lang="en-US" sz="1100" dirty="0" err="1" smtClean="0">
                <a:solidFill>
                  <a:schemeClr val="bg1">
                    <a:lumMod val="75000"/>
                  </a:schemeClr>
                </a:solidFill>
              </a:rPr>
              <a:t>Hawindel</a:t>
            </a:r>
            <a:r>
              <a:rPr lang="en-US" sz="1100" dirty="0" smtClean="0">
                <a:solidFill>
                  <a:schemeClr val="bg1">
                    <a:lumMod val="75000"/>
                  </a:schemeClr>
                </a:solidFill>
              </a:rPr>
              <a:t> BB 2017)</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 </a:t>
            </a:r>
            <a:r>
              <a:rPr lang="en-US" sz="1100" dirty="0" smtClean="0">
                <a:solidFill>
                  <a:schemeClr val="bg1">
                    <a:lumMod val="75000"/>
                  </a:schemeClr>
                </a:solidFill>
              </a:rPr>
              <a:t>(</a:t>
            </a:r>
            <a:r>
              <a:rPr lang="en-US" sz="1100" dirty="0" err="1" smtClean="0">
                <a:solidFill>
                  <a:schemeClr val="bg1">
                    <a:lumMod val="75000"/>
                  </a:schemeClr>
                </a:solidFill>
              </a:rPr>
              <a:t>Tsilimigras</a:t>
            </a:r>
            <a:r>
              <a:rPr lang="en-US" sz="1100" dirty="0" smtClean="0">
                <a:solidFill>
                  <a:schemeClr val="bg1">
                    <a:lumMod val="75000"/>
                  </a:schemeClr>
                </a:solidFill>
              </a:rPr>
              <a:t> MB 2016, White </a:t>
            </a:r>
            <a:r>
              <a:rPr lang="en-US" sz="1100" dirty="0" err="1" smtClean="0">
                <a:solidFill>
                  <a:schemeClr val="bg1">
                    <a:lumMod val="75000"/>
                  </a:schemeClr>
                </a:solidFill>
              </a:rPr>
              <a:t>PLoS</a:t>
            </a:r>
            <a:r>
              <a:rPr lang="en-US" sz="1100" dirty="0" smtClean="0">
                <a:solidFill>
                  <a:schemeClr val="bg1">
                    <a:lumMod val="75000"/>
                  </a:schemeClr>
                </a:solidFill>
              </a:rPr>
              <a:t> CB 2009)</a:t>
            </a:r>
          </a:p>
          <a:p>
            <a:r>
              <a:rPr lang="en-US" dirty="0">
                <a:solidFill>
                  <a:schemeClr val="bg1">
                    <a:lumMod val="75000"/>
                  </a:schemeClr>
                </a:solidFill>
              </a:rPr>
              <a:t>Sequencing data are </a:t>
            </a:r>
            <a:r>
              <a:rPr lang="en-US" dirty="0" smtClean="0">
                <a:solidFill>
                  <a:schemeClr val="bg1">
                    <a:lumMod val="75000"/>
                  </a:schemeClr>
                </a:solidFill>
              </a:rPr>
              <a:t>probabilities/compositions</a:t>
            </a:r>
          </a:p>
          <a:p>
            <a:pPr lvl="1"/>
            <a:r>
              <a:rPr lang="en-US" dirty="0" smtClean="0">
                <a:solidFill>
                  <a:schemeClr val="bg1">
                    <a:lumMod val="75000"/>
                  </a:schemeClr>
                </a:solidFill>
              </a:rPr>
              <a:t>Applies to any ?-</a:t>
            </a:r>
            <a:r>
              <a:rPr lang="en-US" dirty="0" err="1" smtClean="0">
                <a:solidFill>
                  <a:schemeClr val="bg1">
                    <a:lumMod val="75000"/>
                  </a:schemeClr>
                </a:solidFill>
              </a:rPr>
              <a:t>Seq</a:t>
            </a:r>
            <a:r>
              <a:rPr lang="en-US" dirty="0" smtClean="0">
                <a:solidFill>
                  <a:schemeClr val="bg1">
                    <a:lumMod val="75000"/>
                  </a:schemeClr>
                </a:solidFill>
              </a:rPr>
              <a:t> experiment </a:t>
            </a:r>
            <a:r>
              <a:rPr lang="en-US" sz="1100" dirty="0" smtClean="0">
                <a:solidFill>
                  <a:schemeClr val="bg1">
                    <a:lumMod val="75000"/>
                  </a:schemeClr>
                </a:solidFill>
              </a:rPr>
              <a:t>(Friedman, Lovell </a:t>
            </a:r>
            <a:r>
              <a:rPr lang="en-US" sz="1100" dirty="0" err="1" smtClean="0">
                <a:solidFill>
                  <a:schemeClr val="bg1">
                    <a:lumMod val="75000"/>
                  </a:schemeClr>
                </a:solidFill>
              </a:rPr>
              <a:t>PLoS</a:t>
            </a:r>
            <a:r>
              <a:rPr lang="en-US" sz="1100" dirty="0" smtClean="0">
                <a:solidFill>
                  <a:schemeClr val="bg1">
                    <a:lumMod val="75000"/>
                  </a:schemeClr>
                </a:solidFill>
              </a:rPr>
              <a:t> CB 2011, 2015, Gloor AE 2016)</a:t>
            </a:r>
            <a:endParaRPr lang="en-US" sz="1100" dirty="0">
              <a:solidFill>
                <a:schemeClr val="bg1">
                  <a:lumMod val="75000"/>
                </a:schemeClr>
              </a:solidFill>
            </a:endParaRPr>
          </a:p>
          <a:p>
            <a:r>
              <a:rPr lang="en-US" b="1" dirty="0" smtClean="0"/>
              <a:t>Most of us are unaware of the implications</a:t>
            </a:r>
            <a:endParaRPr lang="en-US" b="1" dirty="0"/>
          </a:p>
          <a:p>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41199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10078</TotalTime>
  <Words>2300</Words>
  <Application>Microsoft Macintosh PowerPoint</Application>
  <PresentationFormat>On-screen Show (4:3)</PresentationFormat>
  <Paragraphs>399</Paragraphs>
  <Slides>30</Slides>
  <Notes>6</Notes>
  <HiddenSlides>2</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Analyzing meta-genomes and meta-transcriptomes using compositional data methods</vt:lpstr>
      <vt:lpstr>Outline</vt:lpstr>
      <vt:lpstr>The sequencing meat grinder</vt:lpstr>
      <vt:lpstr>Data as counts</vt:lpstr>
      <vt:lpstr>Data as log-ratio probabilities</vt:lpstr>
      <vt:lpstr>Multivariate and univariate methods often disagree</vt:lpstr>
      <vt:lpstr>PowerPoint Presentation</vt:lpstr>
      <vt:lpstr>‘Donalds’ give the best quotes</vt:lpstr>
      <vt:lpstr>PowerPoint Presentation</vt:lpstr>
      <vt:lpstr>We imagine</vt:lpstr>
      <vt:lpstr>Counting our things</vt:lpstr>
      <vt:lpstr>HTS is not counting</vt:lpstr>
      <vt:lpstr>Proportions have strange properties</vt:lpstr>
      <vt:lpstr>But my data are not affected …</vt:lpstr>
      <vt:lpstr>CoDa</vt:lpstr>
      <vt:lpstr>CoDa properties and the *lr</vt:lpstr>
      <vt:lpstr>Correlation in CoDa</vt:lpstr>
      <vt:lpstr>The 0 in the room</vt:lpstr>
      <vt:lpstr>Examine variance of the ratios between features</vt:lpstr>
      <vt:lpstr>Available tools</vt:lpstr>
      <vt:lpstr>Meta-transcriptomics of ecosystem</vt:lpstr>
      <vt:lpstr>Meta-transcriptome of samples from refinery wastewater treatment plant </vt:lpstr>
      <vt:lpstr>What uses media differently?</vt:lpstr>
      <vt:lpstr>Meta-transcriptome of H vs. BV</vt:lpstr>
      <vt:lpstr>Gene vs. function level analysis</vt:lpstr>
      <vt:lpstr>What separates BV subgroups?</vt:lpstr>
      <vt:lpstr>Summary</vt:lpstr>
      <vt:lpstr>Conclusions</vt:lpstr>
      <vt:lpstr>Acknowledgments</vt:lpstr>
      <vt:lpstr>Reading &amp; Sources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230</cp:revision>
  <dcterms:created xsi:type="dcterms:W3CDTF">2016-05-10T15:50:17Z</dcterms:created>
  <dcterms:modified xsi:type="dcterms:W3CDTF">2017-09-13T09:52:19Z</dcterms:modified>
</cp:coreProperties>
</file>